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3"/>
    <a:srgbClr val="ECE5D8"/>
    <a:srgbClr val="D3C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189" y="-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7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5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17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4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7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8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7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87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2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85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58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22961322-61EA-5180-57C7-4AD41AAEF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8312883-A2F1-E6B7-62B1-4E7BF036660B}"/>
              </a:ext>
            </a:extLst>
          </p:cNvPr>
          <p:cNvSpPr/>
          <p:nvPr/>
        </p:nvSpPr>
        <p:spPr>
          <a:xfrm>
            <a:off x="4831738" y="3192029"/>
            <a:ext cx="2592000" cy="4298772"/>
          </a:xfrm>
          <a:prstGeom prst="rect">
            <a:avLst/>
          </a:prstGeom>
          <a:solidFill>
            <a:srgbClr val="F1E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A8060C-A8D5-60C3-69C8-1EB823864544}"/>
              </a:ext>
            </a:extLst>
          </p:cNvPr>
          <p:cNvSpPr txBox="1"/>
          <p:nvPr/>
        </p:nvSpPr>
        <p:spPr>
          <a:xfrm>
            <a:off x="2350241" y="1193006"/>
            <a:ext cx="275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Book Antiqua" panose="02040602050305030304" pitchFamily="18" charset="0"/>
              </a:rPr>
              <a:t>Châteauneuf-du-Pape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CAF995-A2F4-26A6-1805-EA3B65D07C1A}"/>
              </a:ext>
            </a:extLst>
          </p:cNvPr>
          <p:cNvSpPr txBox="1"/>
          <p:nvPr/>
        </p:nvSpPr>
        <p:spPr>
          <a:xfrm>
            <a:off x="2352675" y="148828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Montserrat SemiBold" panose="00000700000000000000" pitchFamily="2" charset="0"/>
              </a:rPr>
              <a:t>2024</a:t>
            </a:r>
          </a:p>
        </p:txBody>
      </p:sp>
      <p:pic>
        <p:nvPicPr>
          <p:cNvPr id="9" name="Image 8" descr="Une image contenant cercle, dessin humoristique, Graphique, art&#10;&#10;Le contenu généré par l’IA peut être incorrect.">
            <a:extLst>
              <a:ext uri="{FF2B5EF4-FFF2-40B4-BE49-F238E27FC236}">
                <a16:creationId xmlns:a16="http://schemas.microsoft.com/office/drawing/2014/main" id="{EA96B91D-123A-6906-4C0C-7DE6782C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12" y="1840524"/>
            <a:ext cx="781757" cy="7817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9B7C20-FB2F-D233-E166-E55A7C3B7744}"/>
              </a:ext>
            </a:extLst>
          </p:cNvPr>
          <p:cNvSpPr txBox="1"/>
          <p:nvPr/>
        </p:nvSpPr>
        <p:spPr>
          <a:xfrm>
            <a:off x="672568" y="2250281"/>
            <a:ext cx="22076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chemeClr val="accent6">
                    <a:lumMod val="75000"/>
                  </a:schemeClr>
                </a:solidFill>
                <a:latin typeface="Montserrat SemiBold" panose="00000700000000000000" pitchFamily="2" charset="0"/>
              </a:rPr>
              <a:t>Grenache blanc 50%</a:t>
            </a:r>
          </a:p>
          <a:p>
            <a:r>
              <a:rPr lang="fr-FR" sz="1500" dirty="0">
                <a:solidFill>
                  <a:schemeClr val="accent6">
                    <a:lumMod val="75000"/>
                  </a:schemeClr>
                </a:solidFill>
                <a:latin typeface="Montserrat SemiBold" panose="00000700000000000000" pitchFamily="2" charset="0"/>
              </a:rPr>
              <a:t>Roussanne 50%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B60AB0-8E9E-4B69-859E-02093C9384A5}"/>
              </a:ext>
            </a:extLst>
          </p:cNvPr>
          <p:cNvSpPr txBox="1"/>
          <p:nvPr/>
        </p:nvSpPr>
        <p:spPr>
          <a:xfrm>
            <a:off x="663501" y="3122427"/>
            <a:ext cx="21642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algn="just"/>
            <a:r>
              <a:rPr lang="fr-FR" sz="900" dirty="0">
                <a:latin typeface="Montserrat" panose="00000500000000000000" pitchFamily="2" charset="0"/>
              </a:rPr>
              <a:t>Sol silico-argileux avec galets roulés. Vignes de 38 ans.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A872E5-6DC9-EE78-FB48-22D1D9C90F9E}"/>
              </a:ext>
            </a:extLst>
          </p:cNvPr>
          <p:cNvSpPr txBox="1"/>
          <p:nvPr/>
        </p:nvSpPr>
        <p:spPr>
          <a:xfrm>
            <a:off x="663503" y="3706263"/>
            <a:ext cx="221672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VINIFICATION</a:t>
            </a:r>
          </a:p>
          <a:p>
            <a:pPr algn="just"/>
            <a:r>
              <a:rPr lang="fr-FR" sz="900" dirty="0">
                <a:latin typeface="Montserrat" panose="00000500000000000000" pitchFamily="2" charset="0"/>
              </a:rPr>
              <a:t>Pressurage direct puis sélection des premiers jus et débourbage à froid. Contrôle de la fermentation entre 16 et 18°C. 55% du moût est vinifié en Demi-Muid neuf, 25% en barrique d’un vin, le reste en cuve inox. Pas de fermentation malolactique.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102E69-1A5F-AF40-E82B-5B84CACA35A8}"/>
              </a:ext>
            </a:extLst>
          </p:cNvPr>
          <p:cNvSpPr txBox="1"/>
          <p:nvPr/>
        </p:nvSpPr>
        <p:spPr>
          <a:xfrm>
            <a:off x="676307" y="5097713"/>
            <a:ext cx="22167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ÉLEVAGE</a:t>
            </a:r>
          </a:p>
          <a:p>
            <a:pPr algn="just"/>
            <a:r>
              <a:rPr lang="fr-FR" sz="900" dirty="0">
                <a:latin typeface="Montserrat" panose="00000500000000000000" pitchFamily="2" charset="0"/>
              </a:rPr>
              <a:t>80% du vin est élevé sur lies pendant 6 mois en barrique d’un vin, avec bâtonnage régulier dans les semaines suivant la fin de la fermentation. Le reste est conservé en cuve inox.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471655-D6F7-B77B-CC1D-555CD73A2AAE}"/>
              </a:ext>
            </a:extLst>
          </p:cNvPr>
          <p:cNvSpPr txBox="1"/>
          <p:nvPr/>
        </p:nvSpPr>
        <p:spPr>
          <a:xfrm>
            <a:off x="663503" y="6210460"/>
            <a:ext cx="216428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DÉGUSTATION</a:t>
            </a:r>
          </a:p>
          <a:p>
            <a:pPr algn="just"/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Arômes complexes de fruits à noyaux, puissance et générosité, accompagnée d’une belle fraîcheur.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C97EE4-6949-DF5F-371B-B1AD657EE3FC}"/>
              </a:ext>
            </a:extLst>
          </p:cNvPr>
          <p:cNvSpPr txBox="1"/>
          <p:nvPr/>
        </p:nvSpPr>
        <p:spPr>
          <a:xfrm>
            <a:off x="672568" y="7131950"/>
            <a:ext cx="17972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Montserrat SemiBold" panose="00000700000000000000" pitchFamily="2" charset="0"/>
              </a:rPr>
              <a:t>Garde : </a:t>
            </a:r>
            <a:r>
              <a:rPr lang="fr-FR" sz="900" dirty="0">
                <a:latin typeface="Montserrat" panose="00000500000000000000" pitchFamily="2" charset="0"/>
              </a:rPr>
              <a:t>5 à 10 ans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Service : </a:t>
            </a:r>
            <a:r>
              <a:rPr lang="fr-FR" sz="900" dirty="0">
                <a:latin typeface="Montserrat" panose="00000500000000000000" pitchFamily="2" charset="0"/>
              </a:rPr>
              <a:t>8-10 °C / 46,4-50°F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Formats : </a:t>
            </a:r>
            <a:r>
              <a:rPr lang="fr-FR" sz="900" dirty="0">
                <a:latin typeface="Montserrat" panose="00000500000000000000" pitchFamily="2" charset="0"/>
              </a:rPr>
              <a:t>75 cl – 150 cl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AC45071-0DEA-FBFD-1ED6-7C9D593D0B2C}"/>
              </a:ext>
            </a:extLst>
          </p:cNvPr>
          <p:cNvSpPr txBox="1"/>
          <p:nvPr/>
        </p:nvSpPr>
        <p:spPr>
          <a:xfrm>
            <a:off x="672802" y="7818009"/>
            <a:ext cx="1487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REVUE DE PRESSE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8C61F4B-F74B-3B57-C69A-5DD8378B35B5}"/>
              </a:ext>
            </a:extLst>
          </p:cNvPr>
          <p:cNvSpPr txBox="1"/>
          <p:nvPr/>
        </p:nvSpPr>
        <p:spPr>
          <a:xfrm>
            <a:off x="4999322" y="3393541"/>
            <a:ext cx="207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algn="just"/>
            <a:r>
              <a:rPr lang="en-US" sz="850" i="1" dirty="0">
                <a:latin typeface="Montserrat" panose="00000500000000000000" pitchFamily="2" charset="0"/>
              </a:rPr>
              <a:t>Siliceous-clay soil with rounded pebbles. Vines 38 years old.</a:t>
            </a:r>
            <a:endParaRPr lang="fr-FR" sz="850" i="1" dirty="0">
              <a:latin typeface="Montserrat" panose="00000500000000000000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CA5211D-D133-95FE-485D-667556C3EB47}"/>
              </a:ext>
            </a:extLst>
          </p:cNvPr>
          <p:cNvSpPr txBox="1"/>
          <p:nvPr/>
        </p:nvSpPr>
        <p:spPr>
          <a:xfrm>
            <a:off x="4999322" y="3993614"/>
            <a:ext cx="206373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VIVIFICATION</a:t>
            </a:r>
          </a:p>
          <a:p>
            <a:pPr algn="just"/>
            <a:r>
              <a:rPr lang="en-US" sz="850" i="1" dirty="0">
                <a:latin typeface="Montserrat" panose="00000500000000000000" pitchFamily="2" charset="0"/>
              </a:rPr>
              <a:t>Direct pressing followed by selection of the first juices and cold settling. Fermentation controlled between 16 and 18°C. 55% of the must is vinified in new Demi-</a:t>
            </a:r>
            <a:r>
              <a:rPr lang="en-US" sz="850" i="1" dirty="0" err="1">
                <a:latin typeface="Montserrat" panose="00000500000000000000" pitchFamily="2" charset="0"/>
              </a:rPr>
              <a:t>Muid</a:t>
            </a:r>
            <a:r>
              <a:rPr lang="en-US" sz="850" i="1" dirty="0">
                <a:latin typeface="Montserrat" panose="00000500000000000000" pitchFamily="2" charset="0"/>
              </a:rPr>
              <a:t>, 25% in one-wine barrels, the rest in stainless steel tanks. No malolactic fermentation.</a:t>
            </a:r>
            <a:endParaRPr lang="fr-FR" sz="850" i="1" dirty="0">
              <a:latin typeface="Montserrat" panose="000005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157F619-5DFB-2545-8283-B7DC214BB128}"/>
              </a:ext>
            </a:extLst>
          </p:cNvPr>
          <p:cNvSpPr txBox="1"/>
          <p:nvPr/>
        </p:nvSpPr>
        <p:spPr>
          <a:xfrm>
            <a:off x="5015061" y="5444807"/>
            <a:ext cx="20473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AGING</a:t>
            </a:r>
          </a:p>
          <a:p>
            <a:pPr algn="just"/>
            <a:r>
              <a:rPr lang="en-US" sz="850" i="1" dirty="0">
                <a:latin typeface="Montserrat" panose="00000500000000000000" pitchFamily="2" charset="0"/>
              </a:rPr>
              <a:t>80% of the wine is aged on lees for 6 months in one-wine barrels, with regular stirring of the lees in the weeks following the end of fermentation. The remainder is kept in stainless steel tanks.</a:t>
            </a:r>
            <a:endParaRPr lang="fr-FR" sz="850" i="1" dirty="0">
              <a:latin typeface="Montserrat" panose="00000500000000000000" pitchFamily="2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39034E1-0DDE-754D-2871-1CA10A92973B}"/>
              </a:ext>
            </a:extLst>
          </p:cNvPr>
          <p:cNvSpPr txBox="1"/>
          <p:nvPr/>
        </p:nvSpPr>
        <p:spPr>
          <a:xfrm>
            <a:off x="5022667" y="6529890"/>
            <a:ext cx="2039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TASTING NOTES</a:t>
            </a:r>
          </a:p>
          <a:p>
            <a:pPr algn="just"/>
            <a:r>
              <a:rPr lang="en-US" sz="850" dirty="0">
                <a:latin typeface="Montserrat" panose="00000500000000000000" pitchFamily="2" charset="0"/>
              </a:rPr>
              <a:t>Complex aromas of stone fruits, power and generosity, accompanied by a beautiful freshness.</a:t>
            </a:r>
            <a:endParaRPr lang="fr-FR" sz="850" dirty="0">
              <a:latin typeface="Montserrat" panose="00000500000000000000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50CB908-A7C1-FFF0-2A38-F494E58C0104}"/>
              </a:ext>
            </a:extLst>
          </p:cNvPr>
          <p:cNvSpPr txBox="1"/>
          <p:nvPr/>
        </p:nvSpPr>
        <p:spPr>
          <a:xfrm>
            <a:off x="1819204" y="9655131"/>
            <a:ext cx="392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Route de Sorgues – BP 58 – 84230 Châteauneuf-du-Pape Cedex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T. 04 90 83 70 28 – contact@famillejeune.fr – www.famillejeune.fr</a:t>
            </a:r>
          </a:p>
        </p:txBody>
      </p:sp>
      <p:pic>
        <p:nvPicPr>
          <p:cNvPr id="19" name="Image 18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892A1936-345F-1E3C-D56C-2F8562BEC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24000" r="3544" b="21494"/>
          <a:stretch/>
        </p:blipFill>
        <p:spPr>
          <a:xfrm>
            <a:off x="5795484" y="1857613"/>
            <a:ext cx="1407495" cy="656689"/>
          </a:xfrm>
          <a:prstGeom prst="rect">
            <a:avLst/>
          </a:prstGeom>
        </p:spPr>
      </p:pic>
      <p:pic>
        <p:nvPicPr>
          <p:cNvPr id="39" name="Image 38" descr="Une image contenant symbole, Police, clipart, Graphique&#10;&#10;Le contenu généré par l’IA peut être incorrect.">
            <a:extLst>
              <a:ext uri="{FF2B5EF4-FFF2-40B4-BE49-F238E27FC236}">
                <a16:creationId xmlns:a16="http://schemas.microsoft.com/office/drawing/2014/main" id="{99428865-955A-EA9A-29FA-B5AE31E37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6" y="3049515"/>
            <a:ext cx="288000" cy="288000"/>
          </a:xfrm>
          <a:prstGeom prst="rect">
            <a:avLst/>
          </a:prstGeom>
        </p:spPr>
      </p:pic>
      <p:pic>
        <p:nvPicPr>
          <p:cNvPr id="43" name="Image 42" descr="Une image contenant arme, coup-de-poing américain&#10;&#10;Le contenu généré par l’IA peut être incorrect.">
            <a:extLst>
              <a:ext uri="{FF2B5EF4-FFF2-40B4-BE49-F238E27FC236}">
                <a16:creationId xmlns:a16="http://schemas.microsoft.com/office/drawing/2014/main" id="{A87C0FAE-8640-3425-ABE4-BB121C187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6" y="3757021"/>
            <a:ext cx="288000" cy="288000"/>
          </a:xfrm>
          <a:prstGeom prst="rect">
            <a:avLst/>
          </a:prstGeom>
        </p:spPr>
      </p:pic>
      <p:pic>
        <p:nvPicPr>
          <p:cNvPr id="48" name="Image 47" descr="Une image contenant cercle, croquis, symbole, clipart&#10;&#10;Le contenu généré par l’IA peut être incorrect.">
            <a:extLst>
              <a:ext uri="{FF2B5EF4-FFF2-40B4-BE49-F238E27FC236}">
                <a16:creationId xmlns:a16="http://schemas.microsoft.com/office/drawing/2014/main" id="{215E9932-E33A-1D79-DB3A-BCAE240398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6" y="5103767"/>
            <a:ext cx="288000" cy="28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4A3BE6D6-E4FF-E8FA-261C-3843F184D9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2" y="6212862"/>
            <a:ext cx="288000" cy="28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5FADCEE-C3D5-306F-C23D-06448C33B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6299" y="2396173"/>
            <a:ext cx="1841152" cy="684030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538F36B-17D7-C1EC-4871-ECF54A4B0886}"/>
              </a:ext>
            </a:extLst>
          </p:cNvPr>
          <p:cNvSpPr txBox="1"/>
          <p:nvPr/>
        </p:nvSpPr>
        <p:spPr>
          <a:xfrm>
            <a:off x="5513040" y="2532710"/>
            <a:ext cx="1024890" cy="33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fr-FR" sz="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</a:t>
            </a:r>
            <a:endParaRPr lang="fr-FR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fr-FR" sz="7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BIOLOGIQUE</a:t>
            </a:r>
            <a:endParaRPr lang="fr-FR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BE1C0C53-077E-61D2-81C3-36BF0E945650}"/>
              </a:ext>
            </a:extLst>
          </p:cNvPr>
          <p:cNvSpPr txBox="1"/>
          <p:nvPr/>
        </p:nvSpPr>
        <p:spPr>
          <a:xfrm>
            <a:off x="6127738" y="2532710"/>
            <a:ext cx="1236341" cy="33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fr-FR" sz="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 PAR FR-BIO-01</a:t>
            </a:r>
            <a:endParaRPr lang="fr-FR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fr-FR" sz="7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FRANCE</a:t>
            </a:r>
            <a:endParaRPr lang="fr-FR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F3A40F-6D8E-6BCC-EF9E-CCB83002C3B6}"/>
              </a:ext>
            </a:extLst>
          </p:cNvPr>
          <p:cNvSpPr txBox="1"/>
          <p:nvPr/>
        </p:nvSpPr>
        <p:spPr>
          <a:xfrm>
            <a:off x="451224" y="8057234"/>
            <a:ext cx="230223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Montserrat SemiBold" panose="00000700000000000000" pitchFamily="2" charset="0"/>
              </a:rPr>
              <a:t>Vinous (oct. 2025) : 89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Montserrat SemiBold" panose="00000700000000000000" pitchFamily="2" charset="0"/>
              </a:rPr>
              <a:t>Jeb </a:t>
            </a:r>
            <a:r>
              <a:rPr lang="fr-FR" sz="900" dirty="0" err="1">
                <a:latin typeface="Montserrat SemiBold" panose="00000700000000000000" pitchFamily="2" charset="0"/>
              </a:rPr>
              <a:t>Dunnuck</a:t>
            </a:r>
            <a:r>
              <a:rPr lang="fr-FR" sz="900" dirty="0">
                <a:latin typeface="Montserrat SemiBold" panose="00000700000000000000" pitchFamily="2" charset="0"/>
              </a:rPr>
              <a:t> (nov. 2025) : 88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latin typeface="Montserrat SemiBold" panose="00000700000000000000" pitchFamily="2" charset="0"/>
              </a:rPr>
              <a:t>Wine</a:t>
            </a:r>
            <a:r>
              <a:rPr lang="fr-FR" sz="900" dirty="0">
                <a:latin typeface="Montserrat SemiBold" panose="00000700000000000000" pitchFamily="2" charset="0"/>
              </a:rPr>
              <a:t> </a:t>
            </a:r>
            <a:r>
              <a:rPr lang="fr-FR" sz="900" dirty="0" err="1">
                <a:latin typeface="Montserrat SemiBold" panose="00000700000000000000" pitchFamily="2" charset="0"/>
              </a:rPr>
              <a:t>Advocate</a:t>
            </a:r>
            <a:r>
              <a:rPr lang="fr-FR" sz="900" dirty="0">
                <a:latin typeface="Montserrat SemiBold" panose="00000700000000000000" pitchFamily="2" charset="0"/>
              </a:rPr>
              <a:t> (nov. 2025) : 91+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latin typeface="Montserrat SemiBold" panose="00000700000000000000" pitchFamily="2" charset="0"/>
              </a:rPr>
              <a:t>Jancis</a:t>
            </a:r>
            <a:r>
              <a:rPr lang="fr-FR" sz="900" dirty="0">
                <a:latin typeface="Montserrat SemiBold" panose="00000700000000000000" pitchFamily="2" charset="0"/>
              </a:rPr>
              <a:t> Robinson (Alistair Cooper 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- nov. 2025) : 16 pts</a:t>
            </a:r>
            <a:endParaRPr lang="fr-FR" sz="9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90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353</Words>
  <Application>Microsoft Office PowerPoint</Application>
  <PresentationFormat>Personnalisé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Book Antiqua</vt:lpstr>
      <vt:lpstr>Calibri</vt:lpstr>
      <vt:lpstr>Montserrat</vt:lpstr>
      <vt:lpstr>Montserrat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VITTECOQ</dc:creator>
  <cp:lastModifiedBy>Justine AUDU</cp:lastModifiedBy>
  <cp:revision>18</cp:revision>
  <dcterms:created xsi:type="dcterms:W3CDTF">2025-02-08T16:43:38Z</dcterms:created>
  <dcterms:modified xsi:type="dcterms:W3CDTF">2026-01-12T15:10:39Z</dcterms:modified>
</cp:coreProperties>
</file>