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3"/>
    <a:srgbClr val="ECE5D8"/>
    <a:srgbClr val="D3C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7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7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5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17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44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7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8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27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87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2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85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58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F0411-45D9-4919-9D3E-97D0F55236AB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5479D-7644-4BBF-8062-823429B225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1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22961322-61EA-5180-57C7-4AD41AAEF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1" y="-1"/>
            <a:ext cx="7558636" cy="1069181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8312883-A2F1-E6B7-62B1-4E7BF036660B}"/>
              </a:ext>
            </a:extLst>
          </p:cNvPr>
          <p:cNvSpPr/>
          <p:nvPr/>
        </p:nvSpPr>
        <p:spPr>
          <a:xfrm>
            <a:off x="4831738" y="3192030"/>
            <a:ext cx="2592000" cy="3688753"/>
          </a:xfrm>
          <a:prstGeom prst="rect">
            <a:avLst/>
          </a:prstGeom>
          <a:solidFill>
            <a:srgbClr val="F1EC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A8060C-A8D5-60C3-69C8-1EB823864544}"/>
              </a:ext>
            </a:extLst>
          </p:cNvPr>
          <p:cNvSpPr txBox="1"/>
          <p:nvPr/>
        </p:nvSpPr>
        <p:spPr>
          <a:xfrm>
            <a:off x="2350241" y="1193006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Book Antiqua" panose="02040602050305030304" pitchFamily="18" charset="0"/>
              </a:rPr>
              <a:t>Côtes-du-Rhône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CAF995-A2F4-26A6-1805-EA3B65D07C1A}"/>
              </a:ext>
            </a:extLst>
          </p:cNvPr>
          <p:cNvSpPr txBox="1"/>
          <p:nvPr/>
        </p:nvSpPr>
        <p:spPr>
          <a:xfrm>
            <a:off x="2352675" y="148828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Montserrat SemiBold" panose="00000700000000000000" pitchFamily="2" charset="0"/>
              </a:rPr>
              <a:t>2024</a:t>
            </a:r>
          </a:p>
        </p:txBody>
      </p:sp>
      <p:pic>
        <p:nvPicPr>
          <p:cNvPr id="9" name="Image 8" descr="Une image contenant cercle, dessin humoristique, Graphique, art&#10;&#10;Le contenu généré par l’IA peut être incorrect.">
            <a:extLst>
              <a:ext uri="{FF2B5EF4-FFF2-40B4-BE49-F238E27FC236}">
                <a16:creationId xmlns:a16="http://schemas.microsoft.com/office/drawing/2014/main" id="{EA96B91D-123A-6906-4C0C-7DE6782C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22" y="1923957"/>
            <a:ext cx="715052" cy="71505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89B7C20-FB2F-D233-E166-E55A7C3B7744}"/>
              </a:ext>
            </a:extLst>
          </p:cNvPr>
          <p:cNvSpPr txBox="1"/>
          <p:nvPr/>
        </p:nvSpPr>
        <p:spPr>
          <a:xfrm>
            <a:off x="936587" y="2216252"/>
            <a:ext cx="1604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chemeClr val="accent6">
                    <a:lumMod val="75000"/>
                  </a:schemeClr>
                </a:solidFill>
                <a:latin typeface="Montserrat SemiBold" panose="00000700000000000000" pitchFamily="2" charset="0"/>
              </a:rPr>
              <a:t>Grenache 69%</a:t>
            </a:r>
          </a:p>
          <a:p>
            <a:r>
              <a:rPr lang="fr-FR" sz="1500" dirty="0">
                <a:solidFill>
                  <a:schemeClr val="accent6">
                    <a:lumMod val="75000"/>
                  </a:schemeClr>
                </a:solidFill>
                <a:latin typeface="Montserrat SemiBold" panose="00000700000000000000" pitchFamily="2" charset="0"/>
              </a:rPr>
              <a:t>Syrah 31%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B60AB0-8E9E-4B69-859E-02093C9384A5}"/>
              </a:ext>
            </a:extLst>
          </p:cNvPr>
          <p:cNvSpPr txBox="1"/>
          <p:nvPr/>
        </p:nvSpPr>
        <p:spPr>
          <a:xfrm>
            <a:off x="663502" y="2997577"/>
            <a:ext cx="20434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TERROIR</a:t>
            </a:r>
          </a:p>
          <a:p>
            <a:pPr algn="just"/>
            <a:r>
              <a:rPr lang="fr-FR" sz="900" dirty="0">
                <a:latin typeface="Montserrat" panose="00000500000000000000" pitchFamily="2" charset="0"/>
              </a:rPr>
              <a:t>Parcelles situées à </a:t>
            </a:r>
            <a:r>
              <a:rPr lang="fr-FR" sz="900" dirty="0" err="1">
                <a:latin typeface="Montserrat" panose="00000500000000000000" pitchFamily="2" charset="0"/>
              </a:rPr>
              <a:t>Gadagne</a:t>
            </a:r>
            <a:r>
              <a:rPr lang="fr-FR" sz="900" dirty="0">
                <a:latin typeface="Montserrat" panose="00000500000000000000" pitchFamily="2" charset="0"/>
              </a:rPr>
              <a:t>. </a:t>
            </a:r>
          </a:p>
          <a:p>
            <a:pPr algn="just"/>
            <a:r>
              <a:rPr lang="fr-FR" sz="900" dirty="0">
                <a:latin typeface="Montserrat" panose="00000500000000000000" pitchFamily="2" charset="0"/>
              </a:rPr>
              <a:t>Âge moyen des vignes 45 ans.</a:t>
            </a:r>
          </a:p>
          <a:p>
            <a:pPr algn="just"/>
            <a:r>
              <a:rPr lang="fr-FR" sz="900" dirty="0">
                <a:latin typeface="Montserrat" panose="00000500000000000000" pitchFamily="2" charset="0"/>
              </a:rPr>
              <a:t>Sol de sables et d’argiles.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2A872E5-6DC9-EE78-FB48-22D1D9C90F9E}"/>
              </a:ext>
            </a:extLst>
          </p:cNvPr>
          <p:cNvSpPr txBox="1"/>
          <p:nvPr/>
        </p:nvSpPr>
        <p:spPr>
          <a:xfrm>
            <a:off x="663502" y="3706264"/>
            <a:ext cx="186679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VINIFICATION</a:t>
            </a:r>
          </a:p>
          <a:p>
            <a:pPr algn="just"/>
            <a:r>
              <a:rPr lang="fr-FR" sz="900" dirty="0">
                <a:latin typeface="Montserrat" panose="00000500000000000000" pitchFamily="2" charset="0"/>
              </a:rPr>
              <a:t>Méthode traditionnelle avec éraflage en totalité. Fermentation thermorégulée. Cuvaison de 3 semaines. Une dégustation quotidienne de chaque cuve a lieu pour déterminer au mieux la date de décuvage. Les vins de goutte et de presse sont séparés.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102E69-1A5F-AF40-E82B-5B84CACA35A8}"/>
              </a:ext>
            </a:extLst>
          </p:cNvPr>
          <p:cNvSpPr txBox="1"/>
          <p:nvPr/>
        </p:nvSpPr>
        <p:spPr>
          <a:xfrm>
            <a:off x="652800" y="5370468"/>
            <a:ext cx="18585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ÉLEVAGE</a:t>
            </a:r>
          </a:p>
          <a:p>
            <a:pPr algn="just"/>
            <a:r>
              <a:rPr lang="fr-FR" sz="900" dirty="0">
                <a:latin typeface="Montserrat" panose="00000500000000000000" pitchFamily="2" charset="0"/>
              </a:rPr>
              <a:t>Le vin est élevé en cuve inox pendant quelques mois, afin d’en préserver le fruit.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471655-D6F7-B77B-CC1D-555CD73A2AAE}"/>
              </a:ext>
            </a:extLst>
          </p:cNvPr>
          <p:cNvSpPr txBox="1"/>
          <p:nvPr/>
        </p:nvSpPr>
        <p:spPr>
          <a:xfrm>
            <a:off x="637894" y="6065175"/>
            <a:ext cx="18924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DÉGUSTATION</a:t>
            </a:r>
          </a:p>
          <a:p>
            <a:pPr algn="just"/>
            <a:r>
              <a:rPr lang="fr-FR" sz="900" dirty="0">
                <a:latin typeface="Montserrat" panose="00000500000000000000" pitchFamily="2" charset="0"/>
              </a:rPr>
              <a:t>Concentration de petits fruits rouges, notes subtiles d’épices douces avec une belle fraîcheur.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C97EE4-6949-DF5F-371B-B1AD657EE3FC}"/>
              </a:ext>
            </a:extLst>
          </p:cNvPr>
          <p:cNvSpPr txBox="1"/>
          <p:nvPr/>
        </p:nvSpPr>
        <p:spPr>
          <a:xfrm>
            <a:off x="653802" y="6932160"/>
            <a:ext cx="17363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Montserrat SemiBold" panose="00000700000000000000" pitchFamily="2" charset="0"/>
              </a:rPr>
              <a:t>Garde : </a:t>
            </a:r>
            <a:r>
              <a:rPr lang="fr-FR" sz="900" dirty="0">
                <a:latin typeface="Montserrat" panose="00000500000000000000" pitchFamily="2" charset="0"/>
              </a:rPr>
              <a:t>5 à 10 ans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Service : </a:t>
            </a:r>
            <a:r>
              <a:rPr lang="fr-FR" sz="900" dirty="0">
                <a:latin typeface="Montserrat" panose="00000500000000000000" pitchFamily="2" charset="0"/>
              </a:rPr>
              <a:t>16-18 °C / 60-64 °F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Formats : </a:t>
            </a:r>
            <a:r>
              <a:rPr lang="fr-FR" sz="900" dirty="0">
                <a:latin typeface="Montserrat" panose="00000500000000000000" pitchFamily="2" charset="0"/>
              </a:rPr>
              <a:t>75 cl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8C61F4B-F74B-3B57-C69A-5DD8378B35B5}"/>
              </a:ext>
            </a:extLst>
          </p:cNvPr>
          <p:cNvSpPr txBox="1"/>
          <p:nvPr/>
        </p:nvSpPr>
        <p:spPr>
          <a:xfrm>
            <a:off x="4999322" y="3298031"/>
            <a:ext cx="2169681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TERROIR</a:t>
            </a:r>
          </a:p>
          <a:p>
            <a:pPr algn="just"/>
            <a:r>
              <a:rPr lang="en-US" sz="850" i="1" dirty="0">
                <a:latin typeface="Montserrat" panose="00000500000000000000" pitchFamily="2" charset="0"/>
              </a:rPr>
              <a:t>Parcels located in </a:t>
            </a:r>
            <a:r>
              <a:rPr lang="en-US" sz="850" i="1" dirty="0" err="1">
                <a:latin typeface="Montserrat" panose="00000500000000000000" pitchFamily="2" charset="0"/>
              </a:rPr>
              <a:t>Gadagne</a:t>
            </a:r>
            <a:r>
              <a:rPr lang="en-US" sz="850" i="1" dirty="0">
                <a:latin typeface="Montserrat" panose="00000500000000000000" pitchFamily="2" charset="0"/>
              </a:rPr>
              <a:t>. Average age of vines 45 </a:t>
            </a:r>
            <a:r>
              <a:rPr lang="en-US" sz="850" i="1" dirty="0" err="1">
                <a:latin typeface="Montserrat" panose="00000500000000000000" pitchFamily="2" charset="0"/>
              </a:rPr>
              <a:t>years.Sand</a:t>
            </a:r>
            <a:r>
              <a:rPr lang="en-US" sz="850" i="1" dirty="0">
                <a:latin typeface="Montserrat" panose="00000500000000000000" pitchFamily="2" charset="0"/>
              </a:rPr>
              <a:t> and clay soil.</a:t>
            </a:r>
            <a:endParaRPr lang="fr-FR" sz="850" i="1" dirty="0">
              <a:latin typeface="Montserrat" panose="00000500000000000000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CA5211D-D133-95FE-485D-667556C3EB47}"/>
              </a:ext>
            </a:extLst>
          </p:cNvPr>
          <p:cNvSpPr txBox="1"/>
          <p:nvPr/>
        </p:nvSpPr>
        <p:spPr>
          <a:xfrm>
            <a:off x="5006289" y="4055381"/>
            <a:ext cx="216968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VIVIFICATION</a:t>
            </a:r>
          </a:p>
          <a:p>
            <a:pPr algn="just"/>
            <a:r>
              <a:rPr lang="en-US" sz="850" i="1" dirty="0">
                <a:latin typeface="Montserrat" panose="00000500000000000000" pitchFamily="2" charset="0"/>
              </a:rPr>
              <a:t>Traditional method with total destemming. Temperature-controlled fermentation. Vatting period of 3 weeks. Each vat is tasted daily to determine the best date for </a:t>
            </a:r>
            <a:r>
              <a:rPr lang="en-US" sz="850" i="1" dirty="0" err="1">
                <a:latin typeface="Montserrat" panose="00000500000000000000" pitchFamily="2" charset="0"/>
              </a:rPr>
              <a:t>devatting</a:t>
            </a:r>
            <a:r>
              <a:rPr lang="en-US" sz="850" i="1" dirty="0">
                <a:latin typeface="Montserrat" panose="00000500000000000000" pitchFamily="2" charset="0"/>
              </a:rPr>
              <a:t>. Free-run and press wines are separated.</a:t>
            </a:r>
            <a:endParaRPr lang="fr-FR" sz="850" i="1" dirty="0">
              <a:latin typeface="Montserrat" panose="00000500000000000000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157F619-5DFB-2545-8283-B7DC214BB128}"/>
              </a:ext>
            </a:extLst>
          </p:cNvPr>
          <p:cNvSpPr txBox="1"/>
          <p:nvPr/>
        </p:nvSpPr>
        <p:spPr>
          <a:xfrm>
            <a:off x="5006288" y="5424331"/>
            <a:ext cx="2169681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AGING</a:t>
            </a:r>
          </a:p>
          <a:p>
            <a:pPr algn="just"/>
            <a:r>
              <a:rPr lang="en-US" sz="850" i="1" dirty="0">
                <a:latin typeface="Montserrat" panose="00000500000000000000" pitchFamily="2" charset="0"/>
              </a:rPr>
              <a:t>The wine is aged in stainless steel vats for several months to preserve its fruitiness.</a:t>
            </a:r>
            <a:endParaRPr lang="fr-FR" sz="850" i="1" dirty="0">
              <a:latin typeface="Montserrat" panose="00000500000000000000" pitchFamily="2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39034E1-0DDE-754D-2871-1CA10A92973B}"/>
              </a:ext>
            </a:extLst>
          </p:cNvPr>
          <p:cNvSpPr txBox="1"/>
          <p:nvPr/>
        </p:nvSpPr>
        <p:spPr>
          <a:xfrm>
            <a:off x="4997089" y="6226758"/>
            <a:ext cx="216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TASTING NOTES</a:t>
            </a:r>
          </a:p>
          <a:p>
            <a:pPr algn="just"/>
            <a:r>
              <a:rPr lang="en-US" sz="850" i="1" dirty="0">
                <a:latin typeface="Montserrat" panose="00000500000000000000" pitchFamily="2" charset="0"/>
              </a:rPr>
              <a:t>Concentration of red berries, subtle notes of sweet spices and freshness.</a:t>
            </a:r>
            <a:endParaRPr lang="fr-FR" sz="850" i="1" dirty="0">
              <a:latin typeface="Montserrat" panose="00000500000000000000" pitchFamily="2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50CB908-A7C1-FFF0-2A38-F494E58C0104}"/>
              </a:ext>
            </a:extLst>
          </p:cNvPr>
          <p:cNvSpPr txBox="1"/>
          <p:nvPr/>
        </p:nvSpPr>
        <p:spPr>
          <a:xfrm>
            <a:off x="1811874" y="9611588"/>
            <a:ext cx="39212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SCEA JEUNE ELIE CLOS SAINT PAUL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Route de Sorgues – BP 85 – 84230 Châteauneuf-du-Pape Cedex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T. 04 90 83 70 28 – contact@famillejeune.fr – www.famillejeune.fr</a:t>
            </a:r>
          </a:p>
        </p:txBody>
      </p:sp>
      <p:pic>
        <p:nvPicPr>
          <p:cNvPr id="39" name="Image 38" descr="Une image contenant symbole, Police, clipart, Graphique&#10;&#10;Le contenu généré par l’IA peut être incorrect.">
            <a:extLst>
              <a:ext uri="{FF2B5EF4-FFF2-40B4-BE49-F238E27FC236}">
                <a16:creationId xmlns:a16="http://schemas.microsoft.com/office/drawing/2014/main" id="{99428865-955A-EA9A-29FA-B5AE31E37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6" y="3005973"/>
            <a:ext cx="288000" cy="288000"/>
          </a:xfrm>
          <a:prstGeom prst="rect">
            <a:avLst/>
          </a:prstGeom>
        </p:spPr>
      </p:pic>
      <p:pic>
        <p:nvPicPr>
          <p:cNvPr id="43" name="Image 42" descr="Une image contenant arme, coup-de-poing américain&#10;&#10;Le contenu généré par l’IA peut être incorrect.">
            <a:extLst>
              <a:ext uri="{FF2B5EF4-FFF2-40B4-BE49-F238E27FC236}">
                <a16:creationId xmlns:a16="http://schemas.microsoft.com/office/drawing/2014/main" id="{A87C0FAE-8640-3425-ABE4-BB121C187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6" y="3727993"/>
            <a:ext cx="288000" cy="288000"/>
          </a:xfrm>
          <a:prstGeom prst="rect">
            <a:avLst/>
          </a:prstGeom>
        </p:spPr>
      </p:pic>
      <p:pic>
        <p:nvPicPr>
          <p:cNvPr id="48" name="Image 47" descr="Une image contenant cercle, croquis, symbole, clipart&#10;&#10;Le contenu généré par l’IA peut être incorrect.">
            <a:extLst>
              <a:ext uri="{FF2B5EF4-FFF2-40B4-BE49-F238E27FC236}">
                <a16:creationId xmlns:a16="http://schemas.microsoft.com/office/drawing/2014/main" id="{215E9932-E33A-1D79-DB3A-BCAE240398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6" y="5370468"/>
            <a:ext cx="288000" cy="288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4A3BE6D6-E4FF-E8FA-261C-3843F184D9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0" y="6042709"/>
            <a:ext cx="288000" cy="28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5795632-F417-B343-808E-50BC238381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4444" y="1942174"/>
            <a:ext cx="1829525" cy="72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90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244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Book Antiqua</vt:lpstr>
      <vt:lpstr>Montserrat</vt:lpstr>
      <vt:lpstr>Montserrat SemiBold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VITTECOQ</dc:creator>
  <cp:lastModifiedBy>Beatrice JEUNE</cp:lastModifiedBy>
  <cp:revision>20</cp:revision>
  <dcterms:created xsi:type="dcterms:W3CDTF">2025-02-08T16:43:38Z</dcterms:created>
  <dcterms:modified xsi:type="dcterms:W3CDTF">2025-07-23T10:10:39Z</dcterms:modified>
</cp:coreProperties>
</file>