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E3"/>
    <a:srgbClr val="ECE5D8"/>
    <a:srgbClr val="D3C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3" d="100"/>
          <a:sy n="53" d="100"/>
        </p:scale>
        <p:origin x="26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97467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2025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48117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77744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2F0411-45D9-4919-9D3E-97D0F55236AB}"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51027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2F0411-45D9-4919-9D3E-97D0F55236AB}"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8768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2F0411-45D9-4919-9D3E-97D0F55236AB}" type="datetimeFigureOut">
              <a:rPr lang="fr-FR" smtClean="0"/>
              <a:t>25/02/2025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34427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2F0411-45D9-4919-9D3E-97D0F55236AB}" type="datetimeFigureOut">
              <a:rPr lang="fr-FR" smtClean="0"/>
              <a:t>25/02/2025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53087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F0411-45D9-4919-9D3E-97D0F55236AB}" type="datetimeFigureOut">
              <a:rPr lang="fr-FR" smtClean="0"/>
              <a:t>25/02/2025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2222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9088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89158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B62F0411-45D9-4919-9D3E-97D0F55236AB}" type="datetimeFigureOut">
              <a:rPr lang="fr-FR" smtClean="0"/>
              <a:t>25/02/2025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CB5479D-7644-4BBF-8062-823429B22511}" type="slidenum">
              <a:rPr lang="fr-FR" smtClean="0"/>
              <a:t>‹N°›</a:t>
            </a:fld>
            <a:endParaRPr lang="fr-FR"/>
          </a:p>
        </p:txBody>
      </p:sp>
    </p:spTree>
    <p:extLst>
      <p:ext uri="{BB962C8B-B14F-4D97-AF65-F5344CB8AC3E}">
        <p14:creationId xmlns:p14="http://schemas.microsoft.com/office/powerpoint/2010/main" val="3907418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conception&#10;&#10;Le contenu généré par l’IA peut être incorrect.">
            <a:extLst>
              <a:ext uri="{FF2B5EF4-FFF2-40B4-BE49-F238E27FC236}">
                <a16:creationId xmlns:a16="http://schemas.microsoft.com/office/drawing/2014/main" id="{22961322-61EA-5180-57C7-4AD41AAE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34" name="Rectangle 33">
            <a:extLst>
              <a:ext uri="{FF2B5EF4-FFF2-40B4-BE49-F238E27FC236}">
                <a16:creationId xmlns:a16="http://schemas.microsoft.com/office/drawing/2014/main" id="{68312883-A2F1-E6B7-62B1-4E7BF036660B}"/>
              </a:ext>
            </a:extLst>
          </p:cNvPr>
          <p:cNvSpPr/>
          <p:nvPr/>
        </p:nvSpPr>
        <p:spPr>
          <a:xfrm>
            <a:off x="4831738" y="3192029"/>
            <a:ext cx="2592000" cy="3867853"/>
          </a:xfrm>
          <a:prstGeom prst="rect">
            <a:avLst/>
          </a:prstGeom>
          <a:solidFill>
            <a:srgbClr val="F1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2A8060C-A8D5-60C3-69C8-1EB823864544}"/>
              </a:ext>
            </a:extLst>
          </p:cNvPr>
          <p:cNvSpPr txBox="1"/>
          <p:nvPr/>
        </p:nvSpPr>
        <p:spPr>
          <a:xfrm>
            <a:off x="2350241" y="1193006"/>
            <a:ext cx="2095445" cy="400110"/>
          </a:xfrm>
          <a:prstGeom prst="rect">
            <a:avLst/>
          </a:prstGeom>
          <a:noFill/>
        </p:spPr>
        <p:txBody>
          <a:bodyPr wrap="none" rtlCol="0">
            <a:spAutoFit/>
          </a:bodyPr>
          <a:lstStyle/>
          <a:p>
            <a:r>
              <a:rPr lang="fr-FR" sz="2000" b="1" dirty="0">
                <a:latin typeface="Book Antiqua" panose="02040602050305030304" pitchFamily="18" charset="0"/>
              </a:rPr>
              <a:t>Côtes-du-Rhône</a:t>
            </a:r>
          </a:p>
        </p:txBody>
      </p:sp>
      <p:sp>
        <p:nvSpPr>
          <p:cNvPr id="7" name="ZoneTexte 6">
            <a:extLst>
              <a:ext uri="{FF2B5EF4-FFF2-40B4-BE49-F238E27FC236}">
                <a16:creationId xmlns:a16="http://schemas.microsoft.com/office/drawing/2014/main" id="{EFCAF995-A2F4-26A6-1805-EA3B65D07C1A}"/>
              </a:ext>
            </a:extLst>
          </p:cNvPr>
          <p:cNvSpPr txBox="1"/>
          <p:nvPr/>
        </p:nvSpPr>
        <p:spPr>
          <a:xfrm>
            <a:off x="2352675" y="1488281"/>
            <a:ext cx="766557" cy="369332"/>
          </a:xfrm>
          <a:prstGeom prst="rect">
            <a:avLst/>
          </a:prstGeom>
          <a:noFill/>
        </p:spPr>
        <p:txBody>
          <a:bodyPr wrap="none" rtlCol="0">
            <a:spAutoFit/>
          </a:bodyPr>
          <a:lstStyle/>
          <a:p>
            <a:r>
              <a:rPr lang="fr-FR" dirty="0">
                <a:solidFill>
                  <a:schemeClr val="accent6">
                    <a:lumMod val="75000"/>
                  </a:schemeClr>
                </a:solidFill>
                <a:latin typeface="Montserrat SemiBold" panose="00000700000000000000" pitchFamily="2" charset="0"/>
              </a:rPr>
              <a:t>2024</a:t>
            </a:r>
          </a:p>
        </p:txBody>
      </p:sp>
      <p:pic>
        <p:nvPicPr>
          <p:cNvPr id="9" name="Image 8" descr="Une image contenant cercle, dessin humoristique, Graphique, art&#10;&#10;Le contenu généré par l’IA peut être incorrect.">
            <a:extLst>
              <a:ext uri="{FF2B5EF4-FFF2-40B4-BE49-F238E27FC236}">
                <a16:creationId xmlns:a16="http://schemas.microsoft.com/office/drawing/2014/main" id="{EA96B91D-123A-6906-4C0C-7DE6782CB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400" y="2008222"/>
            <a:ext cx="582074" cy="582074"/>
          </a:xfrm>
          <a:prstGeom prst="rect">
            <a:avLst/>
          </a:prstGeom>
        </p:spPr>
      </p:pic>
      <p:sp>
        <p:nvSpPr>
          <p:cNvPr id="10" name="ZoneTexte 9">
            <a:extLst>
              <a:ext uri="{FF2B5EF4-FFF2-40B4-BE49-F238E27FC236}">
                <a16:creationId xmlns:a16="http://schemas.microsoft.com/office/drawing/2014/main" id="{589B7C20-FB2F-D233-E166-E55A7C3B7744}"/>
              </a:ext>
            </a:extLst>
          </p:cNvPr>
          <p:cNvSpPr txBox="1"/>
          <p:nvPr/>
        </p:nvSpPr>
        <p:spPr>
          <a:xfrm>
            <a:off x="672568" y="2250281"/>
            <a:ext cx="2050561" cy="553998"/>
          </a:xfrm>
          <a:prstGeom prst="rect">
            <a:avLst/>
          </a:prstGeom>
          <a:noFill/>
        </p:spPr>
        <p:txBody>
          <a:bodyPr wrap="none" rtlCol="0">
            <a:spAutoFit/>
          </a:bodyPr>
          <a:lstStyle/>
          <a:p>
            <a:r>
              <a:rPr lang="fr-FR" sz="1500" dirty="0">
                <a:solidFill>
                  <a:schemeClr val="accent6">
                    <a:lumMod val="75000"/>
                  </a:schemeClr>
                </a:solidFill>
                <a:latin typeface="Montserrat SemiBold" panose="00000700000000000000" pitchFamily="2" charset="0"/>
              </a:rPr>
              <a:t>Grenache noir 50%</a:t>
            </a:r>
          </a:p>
          <a:p>
            <a:r>
              <a:rPr lang="fr-FR" sz="1500" dirty="0">
                <a:solidFill>
                  <a:schemeClr val="accent6">
                    <a:lumMod val="75000"/>
                  </a:schemeClr>
                </a:solidFill>
                <a:latin typeface="Montserrat SemiBold" panose="00000700000000000000" pitchFamily="2" charset="0"/>
              </a:rPr>
              <a:t>Mourvèdre 50%</a:t>
            </a:r>
          </a:p>
        </p:txBody>
      </p:sp>
      <p:sp>
        <p:nvSpPr>
          <p:cNvPr id="11" name="ZoneTexte 10">
            <a:extLst>
              <a:ext uri="{FF2B5EF4-FFF2-40B4-BE49-F238E27FC236}">
                <a16:creationId xmlns:a16="http://schemas.microsoft.com/office/drawing/2014/main" id="{B1B60AB0-8E9E-4B69-859E-02093C9384A5}"/>
              </a:ext>
            </a:extLst>
          </p:cNvPr>
          <p:cNvSpPr txBox="1"/>
          <p:nvPr/>
        </p:nvSpPr>
        <p:spPr>
          <a:xfrm>
            <a:off x="663502" y="2997577"/>
            <a:ext cx="2057253" cy="538609"/>
          </a:xfrm>
          <a:prstGeom prst="rect">
            <a:avLst/>
          </a:prstGeom>
          <a:noFill/>
        </p:spPr>
        <p:txBody>
          <a:bodyPr wrap="square" rtlCol="0">
            <a:spAutoFit/>
          </a:bodyPr>
          <a:lstStyle/>
          <a:p>
            <a:r>
              <a:rPr lang="fr-FR" sz="1100" b="1" dirty="0">
                <a:solidFill>
                  <a:schemeClr val="accent6">
                    <a:lumMod val="75000"/>
                  </a:schemeClr>
                </a:solidFill>
                <a:latin typeface="Book Antiqua" panose="02040602050305030304" pitchFamily="18" charset="0"/>
              </a:rPr>
              <a:t>TERROIR</a:t>
            </a:r>
          </a:p>
          <a:p>
            <a:pPr algn="just"/>
            <a:r>
              <a:rPr lang="fr-FR" sz="900" dirty="0">
                <a:latin typeface="Montserrat" panose="00000500000000000000" pitchFamily="2" charset="0"/>
              </a:rPr>
              <a:t>Âge moyen des vignes 40 ans.</a:t>
            </a:r>
          </a:p>
          <a:p>
            <a:pPr algn="just"/>
            <a:r>
              <a:rPr lang="fr-FR" sz="900" dirty="0">
                <a:latin typeface="Montserrat" panose="00000500000000000000" pitchFamily="2" charset="0"/>
              </a:rPr>
              <a:t>Terroir de sables et d’argiles.</a:t>
            </a:r>
          </a:p>
        </p:txBody>
      </p:sp>
      <p:sp>
        <p:nvSpPr>
          <p:cNvPr id="12" name="ZoneTexte 11">
            <a:extLst>
              <a:ext uri="{FF2B5EF4-FFF2-40B4-BE49-F238E27FC236}">
                <a16:creationId xmlns:a16="http://schemas.microsoft.com/office/drawing/2014/main" id="{A2A872E5-6DC9-EE78-FB48-22D1D9C90F9E}"/>
              </a:ext>
            </a:extLst>
          </p:cNvPr>
          <p:cNvSpPr txBox="1"/>
          <p:nvPr/>
        </p:nvSpPr>
        <p:spPr>
          <a:xfrm>
            <a:off x="662076" y="3631527"/>
            <a:ext cx="2147170" cy="1785104"/>
          </a:xfrm>
          <a:prstGeom prst="rect">
            <a:avLst/>
          </a:prstGeom>
          <a:noFill/>
        </p:spPr>
        <p:txBody>
          <a:bodyPr wrap="square" rtlCol="0">
            <a:spAutoFit/>
          </a:bodyPr>
          <a:lstStyle/>
          <a:p>
            <a:r>
              <a:rPr lang="fr-FR" sz="1100" b="1" dirty="0">
                <a:solidFill>
                  <a:schemeClr val="accent6">
                    <a:lumMod val="75000"/>
                  </a:schemeClr>
                </a:solidFill>
                <a:latin typeface="Book Antiqua" panose="02040602050305030304" pitchFamily="18" charset="0"/>
              </a:rPr>
              <a:t>VINIFICATION</a:t>
            </a:r>
          </a:p>
          <a:p>
            <a:pPr algn="just"/>
            <a:r>
              <a:rPr lang="fr-FR" sz="900" dirty="0">
                <a:latin typeface="Montserrat" panose="00000500000000000000" pitchFamily="2" charset="0"/>
              </a:rPr>
              <a:t>Ce rosé est réalisé en pressurage direct afin de garder une teinte très pâle et des notes de fruits frais. Un débourbage à froid est réalisé, puis la fermentation alcoolique est contrôlée à 16C en cuve inox.</a:t>
            </a:r>
          </a:p>
          <a:p>
            <a:pPr algn="just"/>
            <a:r>
              <a:rPr lang="fr-FR" sz="900" dirty="0">
                <a:latin typeface="Montserrat" panose="00000500000000000000" pitchFamily="2" charset="0"/>
              </a:rPr>
              <a:t>La fermentation malolactique n’est pas réalisée pour garder un maximum de fruité et de fraîcheur.</a:t>
            </a:r>
          </a:p>
        </p:txBody>
      </p:sp>
      <p:sp>
        <p:nvSpPr>
          <p:cNvPr id="13" name="ZoneTexte 12">
            <a:extLst>
              <a:ext uri="{FF2B5EF4-FFF2-40B4-BE49-F238E27FC236}">
                <a16:creationId xmlns:a16="http://schemas.microsoft.com/office/drawing/2014/main" id="{32102E69-1A5F-AF40-E82B-5B84CACA35A8}"/>
              </a:ext>
            </a:extLst>
          </p:cNvPr>
          <p:cNvSpPr txBox="1"/>
          <p:nvPr/>
        </p:nvSpPr>
        <p:spPr>
          <a:xfrm>
            <a:off x="650602" y="5489140"/>
            <a:ext cx="2083051" cy="815608"/>
          </a:xfrm>
          <a:prstGeom prst="rect">
            <a:avLst/>
          </a:prstGeom>
          <a:noFill/>
        </p:spPr>
        <p:txBody>
          <a:bodyPr wrap="square" rtlCol="0">
            <a:spAutoFit/>
          </a:bodyPr>
          <a:lstStyle/>
          <a:p>
            <a:r>
              <a:rPr lang="fr-FR" sz="1100" b="1" dirty="0">
                <a:solidFill>
                  <a:schemeClr val="accent6">
                    <a:lumMod val="75000"/>
                  </a:schemeClr>
                </a:solidFill>
                <a:latin typeface="Book Antiqua" panose="02040602050305030304" pitchFamily="18" charset="0"/>
              </a:rPr>
              <a:t>ÉLEVAGE</a:t>
            </a:r>
          </a:p>
          <a:p>
            <a:pPr algn="just"/>
            <a:r>
              <a:rPr lang="fr-FR" sz="900" dirty="0">
                <a:latin typeface="Montserrat" panose="00000500000000000000" pitchFamily="2" charset="0"/>
              </a:rPr>
              <a:t>Un soutirage est effectué après la fermentation alcoolique afin de n’avoir que des lies fines pendant l’élevage en cuve inox.</a:t>
            </a:r>
          </a:p>
        </p:txBody>
      </p:sp>
      <p:sp>
        <p:nvSpPr>
          <p:cNvPr id="14" name="ZoneTexte 13">
            <a:extLst>
              <a:ext uri="{FF2B5EF4-FFF2-40B4-BE49-F238E27FC236}">
                <a16:creationId xmlns:a16="http://schemas.microsoft.com/office/drawing/2014/main" id="{FF471655-D6F7-B77B-CC1D-555CD73A2AAE}"/>
              </a:ext>
            </a:extLst>
          </p:cNvPr>
          <p:cNvSpPr txBox="1"/>
          <p:nvPr/>
        </p:nvSpPr>
        <p:spPr>
          <a:xfrm>
            <a:off x="662076" y="6382774"/>
            <a:ext cx="1964445" cy="677108"/>
          </a:xfrm>
          <a:prstGeom prst="rect">
            <a:avLst/>
          </a:prstGeom>
          <a:noFill/>
        </p:spPr>
        <p:txBody>
          <a:bodyPr wrap="square" rtlCol="0">
            <a:spAutoFit/>
          </a:bodyPr>
          <a:lstStyle/>
          <a:p>
            <a:pPr algn="just"/>
            <a:r>
              <a:rPr lang="fr-FR" sz="1100" b="1" dirty="0">
                <a:solidFill>
                  <a:schemeClr val="accent6">
                    <a:lumMod val="75000"/>
                  </a:schemeClr>
                </a:solidFill>
                <a:latin typeface="Book Antiqua" panose="02040602050305030304" pitchFamily="18" charset="0"/>
              </a:rPr>
              <a:t>DÉGUSTATION</a:t>
            </a:r>
          </a:p>
          <a:p>
            <a:pPr algn="just"/>
            <a:r>
              <a:rPr lang="fr-FR" sz="900" dirty="0">
                <a:latin typeface="Montserrat" panose="00000500000000000000" pitchFamily="2" charset="0"/>
              </a:rPr>
              <a:t>Parfums d’agrumes, vif et doté d’une belle fraîcheur et minéralité.</a:t>
            </a:r>
          </a:p>
        </p:txBody>
      </p:sp>
      <p:sp>
        <p:nvSpPr>
          <p:cNvPr id="15" name="ZoneTexte 14">
            <a:extLst>
              <a:ext uri="{FF2B5EF4-FFF2-40B4-BE49-F238E27FC236}">
                <a16:creationId xmlns:a16="http://schemas.microsoft.com/office/drawing/2014/main" id="{7FC97EE4-6949-DF5F-371B-B1AD657EE3FC}"/>
              </a:ext>
            </a:extLst>
          </p:cNvPr>
          <p:cNvSpPr txBox="1"/>
          <p:nvPr/>
        </p:nvSpPr>
        <p:spPr>
          <a:xfrm>
            <a:off x="678203" y="7137908"/>
            <a:ext cx="1816523" cy="507831"/>
          </a:xfrm>
          <a:prstGeom prst="rect">
            <a:avLst/>
          </a:prstGeom>
          <a:noFill/>
        </p:spPr>
        <p:txBody>
          <a:bodyPr wrap="none" rtlCol="0">
            <a:spAutoFit/>
          </a:bodyPr>
          <a:lstStyle/>
          <a:p>
            <a:r>
              <a:rPr lang="fr-FR" sz="900" dirty="0">
                <a:latin typeface="Montserrat SemiBold" panose="00000700000000000000" pitchFamily="2" charset="0"/>
              </a:rPr>
              <a:t>Garde : </a:t>
            </a:r>
            <a:r>
              <a:rPr lang="fr-FR" sz="900" dirty="0">
                <a:latin typeface="Montserrat" panose="00000500000000000000" pitchFamily="2" charset="0"/>
              </a:rPr>
              <a:t>3 à 5 ans</a:t>
            </a:r>
          </a:p>
          <a:p>
            <a:r>
              <a:rPr lang="fr-FR" sz="900" dirty="0">
                <a:latin typeface="Montserrat SemiBold" panose="00000700000000000000" pitchFamily="2" charset="0"/>
              </a:rPr>
              <a:t>Service : </a:t>
            </a:r>
            <a:r>
              <a:rPr lang="fr-FR" sz="900" dirty="0">
                <a:latin typeface="Montserrat" panose="00000500000000000000" pitchFamily="2" charset="0"/>
              </a:rPr>
              <a:t>6-8°C / 42,8-46,4 °F</a:t>
            </a:r>
          </a:p>
          <a:p>
            <a:r>
              <a:rPr lang="fr-FR" sz="900" dirty="0">
                <a:latin typeface="Montserrat SemiBold" panose="00000700000000000000" pitchFamily="2" charset="0"/>
              </a:rPr>
              <a:t>Formats : </a:t>
            </a:r>
            <a:r>
              <a:rPr lang="fr-FR" sz="900" dirty="0">
                <a:latin typeface="Montserrat" panose="00000500000000000000" pitchFamily="2" charset="0"/>
              </a:rPr>
              <a:t>75 cl </a:t>
            </a:r>
          </a:p>
        </p:txBody>
      </p:sp>
      <p:sp>
        <p:nvSpPr>
          <p:cNvPr id="35" name="ZoneTexte 34">
            <a:extLst>
              <a:ext uri="{FF2B5EF4-FFF2-40B4-BE49-F238E27FC236}">
                <a16:creationId xmlns:a16="http://schemas.microsoft.com/office/drawing/2014/main" id="{68C61F4B-F74B-3B57-C69A-5DD8378B35B5}"/>
              </a:ext>
            </a:extLst>
          </p:cNvPr>
          <p:cNvSpPr txBox="1"/>
          <p:nvPr/>
        </p:nvSpPr>
        <p:spPr>
          <a:xfrm>
            <a:off x="4999322" y="3298031"/>
            <a:ext cx="2169681" cy="538609"/>
          </a:xfrm>
          <a:prstGeom prst="rect">
            <a:avLst/>
          </a:prstGeom>
          <a:noFill/>
        </p:spPr>
        <p:txBody>
          <a:bodyPr wrap="square" rtlCol="0">
            <a:spAutoFit/>
          </a:bodyPr>
          <a:lstStyle/>
          <a:p>
            <a:r>
              <a:rPr lang="fr-FR" sz="1100" b="1" i="1" dirty="0">
                <a:solidFill>
                  <a:schemeClr val="accent6">
                    <a:lumMod val="75000"/>
                  </a:schemeClr>
                </a:solidFill>
                <a:latin typeface="Book Antiqua" panose="02040602050305030304" pitchFamily="18" charset="0"/>
              </a:rPr>
              <a:t>TERROIR</a:t>
            </a:r>
          </a:p>
          <a:p>
            <a:pPr algn="just"/>
            <a:r>
              <a:rPr lang="en-US" sz="900" i="1" dirty="0">
                <a:latin typeface="Montserrat" panose="00000500000000000000" pitchFamily="2" charset="0"/>
              </a:rPr>
              <a:t>Average age of vines 40 </a:t>
            </a:r>
            <a:r>
              <a:rPr lang="en-US" sz="900" i="1" dirty="0" err="1">
                <a:latin typeface="Montserrat" panose="00000500000000000000" pitchFamily="2" charset="0"/>
              </a:rPr>
              <a:t>years.Sand</a:t>
            </a:r>
            <a:r>
              <a:rPr lang="en-US" sz="900" i="1" dirty="0">
                <a:latin typeface="Montserrat" panose="00000500000000000000" pitchFamily="2" charset="0"/>
              </a:rPr>
              <a:t> and clay terroir.</a:t>
            </a:r>
            <a:endParaRPr lang="fr-FR" sz="900" i="1" dirty="0">
              <a:latin typeface="Montserrat" panose="00000500000000000000" pitchFamily="2" charset="0"/>
            </a:endParaRPr>
          </a:p>
        </p:txBody>
      </p:sp>
      <p:sp>
        <p:nvSpPr>
          <p:cNvPr id="36" name="ZoneTexte 35">
            <a:extLst>
              <a:ext uri="{FF2B5EF4-FFF2-40B4-BE49-F238E27FC236}">
                <a16:creationId xmlns:a16="http://schemas.microsoft.com/office/drawing/2014/main" id="{2CA5211D-D133-95FE-485D-667556C3EB47}"/>
              </a:ext>
            </a:extLst>
          </p:cNvPr>
          <p:cNvSpPr txBox="1"/>
          <p:nvPr/>
        </p:nvSpPr>
        <p:spPr>
          <a:xfrm>
            <a:off x="5006289" y="3866510"/>
            <a:ext cx="2169681" cy="1508105"/>
          </a:xfrm>
          <a:prstGeom prst="rect">
            <a:avLst/>
          </a:prstGeom>
          <a:noFill/>
        </p:spPr>
        <p:txBody>
          <a:bodyPr wrap="square" rtlCol="0">
            <a:spAutoFit/>
          </a:bodyPr>
          <a:lstStyle/>
          <a:p>
            <a:r>
              <a:rPr lang="fr-FR" sz="1100" b="1" i="1" dirty="0">
                <a:solidFill>
                  <a:schemeClr val="accent6">
                    <a:lumMod val="75000"/>
                  </a:schemeClr>
                </a:solidFill>
                <a:latin typeface="Book Antiqua" panose="02040602050305030304" pitchFamily="18" charset="0"/>
              </a:rPr>
              <a:t>VIVIFICATION</a:t>
            </a:r>
          </a:p>
          <a:p>
            <a:pPr algn="just"/>
            <a:r>
              <a:rPr lang="en-US" sz="900" i="1" dirty="0">
                <a:latin typeface="Montserrat" panose="00000500000000000000" pitchFamily="2" charset="0"/>
              </a:rPr>
              <a:t>This rosé is made by direct pressing to preserve its pale hue and fresh fruit notes. Cold settling is carried out, then alcoholic fermentation is controlled at 16C in stainless steel </a:t>
            </a:r>
            <a:r>
              <a:rPr lang="en-US" sz="900" i="1" dirty="0" err="1">
                <a:latin typeface="Montserrat" panose="00000500000000000000" pitchFamily="2" charset="0"/>
              </a:rPr>
              <a:t>tanks.Malolactic</a:t>
            </a:r>
            <a:r>
              <a:rPr lang="en-US" sz="900" i="1" dirty="0">
                <a:latin typeface="Montserrat" panose="00000500000000000000" pitchFamily="2" charset="0"/>
              </a:rPr>
              <a:t> fermentation is omitted to retain maximum fruitiness and freshness.</a:t>
            </a:r>
            <a:endParaRPr lang="fr-FR" sz="900" i="1" dirty="0">
              <a:latin typeface="Montserrat" panose="00000500000000000000" pitchFamily="2" charset="0"/>
            </a:endParaRPr>
          </a:p>
        </p:txBody>
      </p:sp>
      <p:sp>
        <p:nvSpPr>
          <p:cNvPr id="37" name="ZoneTexte 36">
            <a:extLst>
              <a:ext uri="{FF2B5EF4-FFF2-40B4-BE49-F238E27FC236}">
                <a16:creationId xmlns:a16="http://schemas.microsoft.com/office/drawing/2014/main" id="{6157F619-5DFB-2545-8283-B7DC214BB128}"/>
              </a:ext>
            </a:extLst>
          </p:cNvPr>
          <p:cNvSpPr txBox="1"/>
          <p:nvPr/>
        </p:nvSpPr>
        <p:spPr>
          <a:xfrm>
            <a:off x="5015061" y="5367774"/>
            <a:ext cx="2169681" cy="954107"/>
          </a:xfrm>
          <a:prstGeom prst="rect">
            <a:avLst/>
          </a:prstGeom>
          <a:noFill/>
        </p:spPr>
        <p:txBody>
          <a:bodyPr wrap="square" rtlCol="0">
            <a:spAutoFit/>
          </a:bodyPr>
          <a:lstStyle/>
          <a:p>
            <a:r>
              <a:rPr lang="fr-FR" sz="1100" b="1" i="1" dirty="0">
                <a:solidFill>
                  <a:schemeClr val="accent6">
                    <a:lumMod val="75000"/>
                  </a:schemeClr>
                </a:solidFill>
                <a:latin typeface="Book Antiqua" panose="02040602050305030304" pitchFamily="18" charset="0"/>
              </a:rPr>
              <a:t>AGING</a:t>
            </a:r>
          </a:p>
          <a:p>
            <a:pPr algn="just"/>
            <a:r>
              <a:rPr lang="en-US" sz="900" i="1" dirty="0">
                <a:latin typeface="Montserrat" panose="00000500000000000000" pitchFamily="2" charset="0"/>
              </a:rPr>
              <a:t>Racking is carried out after alcoholic fermentation to ensure that only fine lees remain during maturation in stainless steel tanks.</a:t>
            </a:r>
            <a:endParaRPr lang="fr-FR" sz="900" i="1" dirty="0">
              <a:latin typeface="Montserrat" panose="00000500000000000000" pitchFamily="2" charset="0"/>
            </a:endParaRPr>
          </a:p>
        </p:txBody>
      </p:sp>
      <p:sp>
        <p:nvSpPr>
          <p:cNvPr id="38" name="ZoneTexte 37">
            <a:extLst>
              <a:ext uri="{FF2B5EF4-FFF2-40B4-BE49-F238E27FC236}">
                <a16:creationId xmlns:a16="http://schemas.microsoft.com/office/drawing/2014/main" id="{939034E1-0DDE-754D-2871-1CA10A92973B}"/>
              </a:ext>
            </a:extLst>
          </p:cNvPr>
          <p:cNvSpPr txBox="1"/>
          <p:nvPr/>
        </p:nvSpPr>
        <p:spPr>
          <a:xfrm>
            <a:off x="5022667" y="6348630"/>
            <a:ext cx="2162075" cy="538609"/>
          </a:xfrm>
          <a:prstGeom prst="rect">
            <a:avLst/>
          </a:prstGeom>
          <a:noFill/>
        </p:spPr>
        <p:txBody>
          <a:bodyPr wrap="square" rtlCol="0">
            <a:spAutoFit/>
          </a:bodyPr>
          <a:lstStyle/>
          <a:p>
            <a:r>
              <a:rPr lang="fr-FR" sz="1100" b="1" i="1" dirty="0">
                <a:solidFill>
                  <a:schemeClr val="accent6">
                    <a:lumMod val="75000"/>
                  </a:schemeClr>
                </a:solidFill>
                <a:latin typeface="Book Antiqua" panose="02040602050305030304" pitchFamily="18" charset="0"/>
              </a:rPr>
              <a:t>TASTING NOTES</a:t>
            </a:r>
          </a:p>
          <a:p>
            <a:pPr algn="just"/>
            <a:r>
              <a:rPr lang="en-US" sz="900" i="1" dirty="0">
                <a:latin typeface="Montserrat" panose="00000500000000000000" pitchFamily="2" charset="0"/>
              </a:rPr>
              <a:t>Citrus fragrances, lively with a lovely freshness and minerality.</a:t>
            </a:r>
            <a:endParaRPr lang="fr-FR" sz="900" i="1" dirty="0">
              <a:latin typeface="Montserrat" panose="00000500000000000000" pitchFamily="2" charset="0"/>
            </a:endParaRPr>
          </a:p>
        </p:txBody>
      </p:sp>
      <p:sp>
        <p:nvSpPr>
          <p:cNvPr id="47" name="ZoneTexte 46">
            <a:extLst>
              <a:ext uri="{FF2B5EF4-FFF2-40B4-BE49-F238E27FC236}">
                <a16:creationId xmlns:a16="http://schemas.microsoft.com/office/drawing/2014/main" id="{450CB908-A7C1-FFF0-2A38-F494E58C0104}"/>
              </a:ext>
            </a:extLst>
          </p:cNvPr>
          <p:cNvSpPr txBox="1"/>
          <p:nvPr/>
        </p:nvSpPr>
        <p:spPr>
          <a:xfrm>
            <a:off x="1811874" y="9611588"/>
            <a:ext cx="3921266" cy="507831"/>
          </a:xfrm>
          <a:prstGeom prst="rect">
            <a:avLst/>
          </a:prstGeom>
          <a:noFill/>
        </p:spPr>
        <p:txBody>
          <a:bodyPr wrap="none" rtlCol="0">
            <a:spAutoFit/>
          </a:bodyPr>
          <a:lstStyle/>
          <a:p>
            <a:pPr algn="ctr"/>
            <a:r>
              <a:rPr lang="fr-FR" sz="900" dirty="0">
                <a:solidFill>
                  <a:schemeClr val="bg1"/>
                </a:solidFill>
                <a:latin typeface="Montserrat" panose="00000500000000000000" pitchFamily="2" charset="0"/>
              </a:rPr>
              <a:t>SCEA JEUNE ELIE CLOS SAINT PAUL</a:t>
            </a:r>
          </a:p>
          <a:p>
            <a:pPr algn="ctr"/>
            <a:r>
              <a:rPr lang="fr-FR" sz="900" dirty="0">
                <a:solidFill>
                  <a:schemeClr val="bg1"/>
                </a:solidFill>
                <a:latin typeface="Montserrat" panose="00000500000000000000" pitchFamily="2" charset="0"/>
              </a:rPr>
              <a:t>Route de Sorgues – BP 85 – 84230 Châteauneuf-du-Pape Cedex</a:t>
            </a:r>
          </a:p>
          <a:p>
            <a:pPr algn="ctr"/>
            <a:r>
              <a:rPr lang="fr-FR" sz="900" dirty="0">
                <a:solidFill>
                  <a:schemeClr val="bg1"/>
                </a:solidFill>
                <a:latin typeface="Montserrat" panose="00000500000000000000" pitchFamily="2" charset="0"/>
              </a:rPr>
              <a:t>T. 04 90 83 70 28 – contact@famillejeune.fr – www.famillejeune.fr</a:t>
            </a:r>
          </a:p>
        </p:txBody>
      </p:sp>
      <p:pic>
        <p:nvPicPr>
          <p:cNvPr id="19" name="Image 18" descr="Une image contenant texte, Police, capture d’écran, Graphique&#10;&#10;Le contenu généré par l’IA peut être incorrect.">
            <a:extLst>
              <a:ext uri="{FF2B5EF4-FFF2-40B4-BE49-F238E27FC236}">
                <a16:creationId xmlns:a16="http://schemas.microsoft.com/office/drawing/2014/main" id="{892A1936-345F-1E3C-D56C-2F8562BECD6D}"/>
              </a:ext>
            </a:extLst>
          </p:cNvPr>
          <p:cNvPicPr>
            <a:picLocks noChangeAspect="1"/>
          </p:cNvPicPr>
          <p:nvPr/>
        </p:nvPicPr>
        <p:blipFill>
          <a:blip r:embed="rId4">
            <a:extLst>
              <a:ext uri="{28A0092B-C50C-407E-A947-70E740481C1C}">
                <a14:useLocalDpi xmlns:a14="http://schemas.microsoft.com/office/drawing/2010/main" val="0"/>
              </a:ext>
            </a:extLst>
          </a:blip>
          <a:srcRect l="5187" t="24000" r="3544" b="21494"/>
          <a:stretch/>
        </p:blipFill>
        <p:spPr>
          <a:xfrm>
            <a:off x="5862124" y="2033236"/>
            <a:ext cx="1024983" cy="478222"/>
          </a:xfrm>
          <a:prstGeom prst="rect">
            <a:avLst/>
          </a:prstGeom>
        </p:spPr>
      </p:pic>
      <p:pic>
        <p:nvPicPr>
          <p:cNvPr id="39" name="Image 38" descr="Une image contenant symbole, Police, clipart, Graphique&#10;&#10;Le contenu généré par l’IA peut être incorrect.">
            <a:extLst>
              <a:ext uri="{FF2B5EF4-FFF2-40B4-BE49-F238E27FC236}">
                <a16:creationId xmlns:a16="http://schemas.microsoft.com/office/drawing/2014/main" id="{99428865-955A-EA9A-29FA-B5AE31E3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76" y="3049515"/>
            <a:ext cx="288000" cy="288000"/>
          </a:xfrm>
          <a:prstGeom prst="rect">
            <a:avLst/>
          </a:prstGeom>
        </p:spPr>
      </p:pic>
      <p:pic>
        <p:nvPicPr>
          <p:cNvPr id="43" name="Image 42" descr="Une image contenant arme, coup-de-poing américain&#10;&#10;Le contenu généré par l’IA peut être incorrect.">
            <a:extLst>
              <a:ext uri="{FF2B5EF4-FFF2-40B4-BE49-F238E27FC236}">
                <a16:creationId xmlns:a16="http://schemas.microsoft.com/office/drawing/2014/main" id="{A87C0FAE-8640-3425-ABE4-BB121C187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076" y="3609408"/>
            <a:ext cx="288000" cy="288000"/>
          </a:xfrm>
          <a:prstGeom prst="rect">
            <a:avLst/>
          </a:prstGeom>
        </p:spPr>
      </p:pic>
      <p:pic>
        <p:nvPicPr>
          <p:cNvPr id="48" name="Image 47" descr="Une image contenant cercle, croquis, symbole, clipart&#10;&#10;Le contenu généré par l’IA peut être incorrect.">
            <a:extLst>
              <a:ext uri="{FF2B5EF4-FFF2-40B4-BE49-F238E27FC236}">
                <a16:creationId xmlns:a16="http://schemas.microsoft.com/office/drawing/2014/main" id="{215E9932-E33A-1D79-DB3A-BCAE240398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203" y="5473312"/>
            <a:ext cx="288000" cy="288000"/>
          </a:xfrm>
          <a:prstGeom prst="rect">
            <a:avLst/>
          </a:prstGeom>
        </p:spPr>
      </p:pic>
      <p:pic>
        <p:nvPicPr>
          <p:cNvPr id="50" name="Image 49">
            <a:extLst>
              <a:ext uri="{FF2B5EF4-FFF2-40B4-BE49-F238E27FC236}">
                <a16:creationId xmlns:a16="http://schemas.microsoft.com/office/drawing/2014/main" id="{4A3BE6D6-E4FF-E8FA-261C-3843F184D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139" y="6357298"/>
            <a:ext cx="288000" cy="288000"/>
          </a:xfrm>
          <a:prstGeom prst="rect">
            <a:avLst/>
          </a:prstGeom>
        </p:spPr>
      </p:pic>
      <p:pic>
        <p:nvPicPr>
          <p:cNvPr id="5" name="Image 4">
            <a:extLst>
              <a:ext uri="{FF2B5EF4-FFF2-40B4-BE49-F238E27FC236}">
                <a16:creationId xmlns:a16="http://schemas.microsoft.com/office/drawing/2014/main" id="{B9B20A9E-5E9B-499C-3E4D-850F93BEFA9A}"/>
              </a:ext>
            </a:extLst>
          </p:cNvPr>
          <p:cNvPicPr>
            <a:picLocks noChangeAspect="1"/>
          </p:cNvPicPr>
          <p:nvPr/>
        </p:nvPicPr>
        <p:blipFill>
          <a:blip r:embed="rId9"/>
          <a:stretch>
            <a:fillRect/>
          </a:stretch>
        </p:blipFill>
        <p:spPr>
          <a:xfrm>
            <a:off x="2868485" y="2008713"/>
            <a:ext cx="1828421" cy="7353005"/>
          </a:xfrm>
          <a:prstGeom prst="rect">
            <a:avLst/>
          </a:prstGeom>
        </p:spPr>
      </p:pic>
    </p:spTree>
    <p:extLst>
      <p:ext uri="{BB962C8B-B14F-4D97-AF65-F5344CB8AC3E}">
        <p14:creationId xmlns:p14="http://schemas.microsoft.com/office/powerpoint/2010/main" val="13555909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264</Words>
  <Application>Microsoft Office PowerPoint</Application>
  <PresentationFormat>Personnalisé</PresentationFormat>
  <Paragraphs>28</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Aptos</vt:lpstr>
      <vt:lpstr>Aptos Display</vt:lpstr>
      <vt:lpstr>Arial</vt:lpstr>
      <vt:lpstr>Book Antiqua</vt:lpstr>
      <vt:lpstr>Montserrat</vt:lpstr>
      <vt:lpstr>Montserrat SemiBold</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VITTECOQ</dc:creator>
  <cp:lastModifiedBy>comptabilite</cp:lastModifiedBy>
  <cp:revision>10</cp:revision>
  <dcterms:created xsi:type="dcterms:W3CDTF">2025-02-08T16:43:38Z</dcterms:created>
  <dcterms:modified xsi:type="dcterms:W3CDTF">2025-02-25T16:20:15Z</dcterms:modified>
</cp:coreProperties>
</file>