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3"/>
    <a:srgbClr val="ECE5D8"/>
    <a:srgbClr val="D3C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189" y="-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67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5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17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44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27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88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27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87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28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85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58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2F0411-45D9-4919-9D3E-97D0F55236A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41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7663714-1AC6-6CD5-56CA-2DA59D1EC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" y="-1610"/>
            <a:ext cx="7558766" cy="1069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8312883-A2F1-E6B7-62B1-4E7BF036660B}"/>
              </a:ext>
            </a:extLst>
          </p:cNvPr>
          <p:cNvSpPr/>
          <p:nvPr/>
        </p:nvSpPr>
        <p:spPr>
          <a:xfrm>
            <a:off x="4831738" y="3046889"/>
            <a:ext cx="2592000" cy="4556843"/>
          </a:xfrm>
          <a:prstGeom prst="rect">
            <a:avLst/>
          </a:prstGeom>
          <a:solidFill>
            <a:srgbClr val="F1EC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2A8060C-A8D5-60C3-69C8-1EB823864544}"/>
              </a:ext>
            </a:extLst>
          </p:cNvPr>
          <p:cNvSpPr txBox="1"/>
          <p:nvPr/>
        </p:nvSpPr>
        <p:spPr>
          <a:xfrm>
            <a:off x="2350241" y="1193006"/>
            <a:ext cx="2751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Book Antiqua" panose="02040602050305030304" pitchFamily="18" charset="0"/>
              </a:rPr>
              <a:t>Châteauneuf-du-Pape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CAF995-A2F4-26A6-1805-EA3B65D07C1A}"/>
              </a:ext>
            </a:extLst>
          </p:cNvPr>
          <p:cNvSpPr txBox="1"/>
          <p:nvPr/>
        </p:nvSpPr>
        <p:spPr>
          <a:xfrm>
            <a:off x="2352675" y="1488281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2024</a:t>
            </a:r>
          </a:p>
        </p:txBody>
      </p:sp>
      <p:pic>
        <p:nvPicPr>
          <p:cNvPr id="9" name="Image 8" descr="Une image contenant cercle, dessin humoristique, Graphique, art&#10;&#10;Le contenu généré par l’IA peut être incorrect.">
            <a:extLst>
              <a:ext uri="{FF2B5EF4-FFF2-40B4-BE49-F238E27FC236}">
                <a16:creationId xmlns:a16="http://schemas.microsoft.com/office/drawing/2014/main" id="{EA96B91D-123A-6906-4C0C-7DE6782CB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17" y="1029147"/>
            <a:ext cx="720000" cy="72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89B7C20-FB2F-D233-E166-E55A7C3B7744}"/>
              </a:ext>
            </a:extLst>
          </p:cNvPr>
          <p:cNvSpPr txBox="1"/>
          <p:nvPr/>
        </p:nvSpPr>
        <p:spPr>
          <a:xfrm>
            <a:off x="654021" y="1967089"/>
            <a:ext cx="2292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Grenache blanc 50%</a:t>
            </a:r>
          </a:p>
          <a:p>
            <a:r>
              <a:rPr lang="fr-FR" sz="1500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Roussanne 21%</a:t>
            </a:r>
          </a:p>
          <a:p>
            <a:r>
              <a:rPr lang="fr-FR" sz="1500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Bourboulenc 16%</a:t>
            </a:r>
          </a:p>
          <a:p>
            <a:r>
              <a:rPr lang="fr-FR" sz="1500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Clairette 13%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B60AB0-8E9E-4B69-859E-02093C9384A5}"/>
              </a:ext>
            </a:extLst>
          </p:cNvPr>
          <p:cNvSpPr txBox="1"/>
          <p:nvPr/>
        </p:nvSpPr>
        <p:spPr>
          <a:xfrm>
            <a:off x="622690" y="3112555"/>
            <a:ext cx="5198859" cy="79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TERROIR</a:t>
            </a:r>
          </a:p>
          <a:p>
            <a:pPr marL="66675" marR="2797175" algn="just">
              <a:lnSpc>
                <a:spcPct val="97000"/>
              </a:lnSpc>
            </a:pPr>
            <a:r>
              <a:rPr lang="fr-FR" sz="900" dirty="0">
                <a:solidFill>
                  <a:srgbClr val="0D080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Terres-Blanches, Bois de </a:t>
            </a:r>
            <a:r>
              <a:rPr lang="fr-FR" sz="900" dirty="0" err="1">
                <a:solidFill>
                  <a:srgbClr val="0D080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Boursan</a:t>
            </a:r>
            <a:r>
              <a:rPr lang="fr-FR" sz="900" dirty="0">
                <a:solidFill>
                  <a:srgbClr val="0D080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Gardiole. Sol sablo-argileux avec galets roulés. Âge moyen des vignes 40 ans.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2A872E5-6DC9-EE78-FB48-22D1D9C90F9E}"/>
              </a:ext>
            </a:extLst>
          </p:cNvPr>
          <p:cNvSpPr txBox="1"/>
          <p:nvPr/>
        </p:nvSpPr>
        <p:spPr>
          <a:xfrm>
            <a:off x="672323" y="3956013"/>
            <a:ext cx="1247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VINIFICATION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2102E69-1A5F-AF40-E82B-5B84CACA35A8}"/>
              </a:ext>
            </a:extLst>
          </p:cNvPr>
          <p:cNvSpPr txBox="1"/>
          <p:nvPr/>
        </p:nvSpPr>
        <p:spPr>
          <a:xfrm>
            <a:off x="674810" y="5679832"/>
            <a:ext cx="865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ÉLEVAGE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471655-D6F7-B77B-CC1D-555CD73A2AAE}"/>
              </a:ext>
            </a:extLst>
          </p:cNvPr>
          <p:cNvSpPr txBox="1"/>
          <p:nvPr/>
        </p:nvSpPr>
        <p:spPr>
          <a:xfrm>
            <a:off x="655874" y="6881145"/>
            <a:ext cx="2233304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DÉGUSTATION</a:t>
            </a:r>
          </a:p>
          <a:p>
            <a:pPr algn="just"/>
            <a:r>
              <a:rPr lang="fr-FR" sz="900" kern="100" dirty="0">
                <a:solidFill>
                  <a:srgbClr val="474747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 nez, arômes intenses de fleurs</a:t>
            </a:r>
          </a:p>
          <a:p>
            <a:pPr algn="just"/>
            <a:r>
              <a:rPr lang="fr-FR" sz="900" kern="100" dirty="0">
                <a:solidFill>
                  <a:srgbClr val="474747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blanches. En bouche,  notes </a:t>
            </a:r>
          </a:p>
          <a:p>
            <a:pPr algn="just"/>
            <a:r>
              <a:rPr lang="fr-FR" sz="900" kern="100" dirty="0">
                <a:solidFill>
                  <a:srgbClr val="474747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d’agrumes, de pêche et d’abricot</a:t>
            </a:r>
          </a:p>
          <a:p>
            <a:pPr algn="just"/>
            <a:r>
              <a:rPr lang="fr-FR" sz="900" kern="100" dirty="0">
                <a:solidFill>
                  <a:srgbClr val="474747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 une belle fraîcheur et minéralité.</a:t>
            </a:r>
            <a:endParaRPr lang="fr-FR" sz="900" kern="1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FC97EE4-6949-DF5F-371B-B1AD657EE3FC}"/>
              </a:ext>
            </a:extLst>
          </p:cNvPr>
          <p:cNvSpPr txBox="1"/>
          <p:nvPr/>
        </p:nvSpPr>
        <p:spPr>
          <a:xfrm>
            <a:off x="679174" y="7823873"/>
            <a:ext cx="17251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Montserrat SemiBold" panose="00000700000000000000" pitchFamily="2" charset="0"/>
              </a:rPr>
              <a:t>Garde : </a:t>
            </a:r>
            <a:r>
              <a:rPr lang="fr-FR" sz="900" dirty="0">
                <a:latin typeface="Montserrat" panose="00000500000000000000" pitchFamily="2" charset="0"/>
              </a:rPr>
              <a:t>5 à 10 ans</a:t>
            </a:r>
          </a:p>
          <a:p>
            <a:r>
              <a:rPr lang="fr-FR" sz="900" dirty="0">
                <a:latin typeface="Montserrat SemiBold" panose="00000700000000000000" pitchFamily="2" charset="0"/>
              </a:rPr>
              <a:t>Service : </a:t>
            </a:r>
            <a:r>
              <a:rPr lang="fr-FR" sz="900" dirty="0">
                <a:latin typeface="Montserrat" panose="00000500000000000000" pitchFamily="2" charset="0"/>
              </a:rPr>
              <a:t>10-12 °C / 50-54 °F</a:t>
            </a:r>
          </a:p>
          <a:p>
            <a:r>
              <a:rPr lang="fr-FR" sz="900" dirty="0">
                <a:latin typeface="Montserrat SemiBold" panose="00000700000000000000" pitchFamily="2" charset="0"/>
              </a:rPr>
              <a:t>Formats : </a:t>
            </a:r>
            <a:r>
              <a:rPr lang="fr-FR" sz="900" dirty="0">
                <a:latin typeface="Montserrat" panose="00000500000000000000" pitchFamily="2" charset="0"/>
              </a:rPr>
              <a:t>75 cl – 150 cl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AC45071-0DEA-FBFD-1ED6-7C9D593D0B2C}"/>
              </a:ext>
            </a:extLst>
          </p:cNvPr>
          <p:cNvSpPr txBox="1"/>
          <p:nvPr/>
        </p:nvSpPr>
        <p:spPr>
          <a:xfrm>
            <a:off x="672323" y="8414557"/>
            <a:ext cx="1487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REVUE DE PRESSE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8C61F4B-F74B-3B57-C69A-5DD8378B35B5}"/>
              </a:ext>
            </a:extLst>
          </p:cNvPr>
          <p:cNvSpPr txBox="1"/>
          <p:nvPr/>
        </p:nvSpPr>
        <p:spPr>
          <a:xfrm>
            <a:off x="4999322" y="3152891"/>
            <a:ext cx="837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TERROIR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CA5211D-D133-95FE-485D-667556C3EB47}"/>
              </a:ext>
            </a:extLst>
          </p:cNvPr>
          <p:cNvSpPr txBox="1"/>
          <p:nvPr/>
        </p:nvSpPr>
        <p:spPr>
          <a:xfrm>
            <a:off x="4984343" y="4033108"/>
            <a:ext cx="1181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VIVIFICATION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157F619-5DFB-2545-8283-B7DC214BB128}"/>
              </a:ext>
            </a:extLst>
          </p:cNvPr>
          <p:cNvSpPr txBox="1"/>
          <p:nvPr/>
        </p:nvSpPr>
        <p:spPr>
          <a:xfrm>
            <a:off x="5083479" y="5853486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AGING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39034E1-0DDE-754D-2871-1CA10A92973B}"/>
              </a:ext>
            </a:extLst>
          </p:cNvPr>
          <p:cNvSpPr txBox="1"/>
          <p:nvPr/>
        </p:nvSpPr>
        <p:spPr>
          <a:xfrm>
            <a:off x="5000075" y="6878314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TASTING NOTES</a:t>
            </a:r>
          </a:p>
        </p:txBody>
      </p:sp>
      <p:pic>
        <p:nvPicPr>
          <p:cNvPr id="40" name="Image 39" descr="Une image contenant symbole, Police, clipart, logo&#10;&#10;Le contenu généré par l’IA peut être incorrect.">
            <a:extLst>
              <a:ext uri="{FF2B5EF4-FFF2-40B4-BE49-F238E27FC236}">
                <a16:creationId xmlns:a16="http://schemas.microsoft.com/office/drawing/2014/main" id="{849146A7-F9F1-670F-C9D7-28DD88E41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8" y="3126501"/>
            <a:ext cx="288000" cy="288000"/>
          </a:xfrm>
          <a:prstGeom prst="rect">
            <a:avLst/>
          </a:prstGeom>
        </p:spPr>
      </p:pic>
      <p:pic>
        <p:nvPicPr>
          <p:cNvPr id="42" name="Image 41" descr="Une image contenant arme, coup-de-poing américain&#10;&#10;Le contenu généré par l’IA peut être incorrect.">
            <a:extLst>
              <a:ext uri="{FF2B5EF4-FFF2-40B4-BE49-F238E27FC236}">
                <a16:creationId xmlns:a16="http://schemas.microsoft.com/office/drawing/2014/main" id="{BFC0D4CA-7498-EBA4-F5E6-F51593B0C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0" y="3973789"/>
            <a:ext cx="288000" cy="288000"/>
          </a:xfrm>
          <a:prstGeom prst="rect">
            <a:avLst/>
          </a:prstGeom>
        </p:spPr>
      </p:pic>
      <p:pic>
        <p:nvPicPr>
          <p:cNvPr id="44" name="Image 43" descr="Une image contenant cercle, conception&#10;&#10;Le contenu généré par l’IA peut être incorrect.">
            <a:extLst>
              <a:ext uri="{FF2B5EF4-FFF2-40B4-BE49-F238E27FC236}">
                <a16:creationId xmlns:a16="http://schemas.microsoft.com/office/drawing/2014/main" id="{D73CE580-C01A-AA99-79F1-D543CD88C6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0" y="5642502"/>
            <a:ext cx="288000" cy="288000"/>
          </a:xfrm>
          <a:prstGeom prst="rect">
            <a:avLst/>
          </a:prstGeom>
        </p:spPr>
      </p:pic>
      <p:pic>
        <p:nvPicPr>
          <p:cNvPr id="46" name="Image 45" descr="Une image contenant croquis, cercl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2DEF9FA8-AD63-675F-55EE-FA4CB1A173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0" y="6881145"/>
            <a:ext cx="288000" cy="288000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450CB908-A7C1-FFF0-2A38-F494E58C0104}"/>
              </a:ext>
            </a:extLst>
          </p:cNvPr>
          <p:cNvSpPr txBox="1"/>
          <p:nvPr/>
        </p:nvSpPr>
        <p:spPr>
          <a:xfrm>
            <a:off x="1731724" y="9611588"/>
            <a:ext cx="40815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9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900" dirty="0">
                <a:solidFill>
                  <a:schemeClr val="bg1"/>
                </a:solidFill>
                <a:latin typeface="Montserrat" panose="00000500000000000000" pitchFamily="2" charset="0"/>
              </a:rPr>
              <a:t>3 route de Bédarrides – BP 58 – 84230 Châteauneuf-du-Pape Cedex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  <a:latin typeface="Montserrat" panose="00000500000000000000" pitchFamily="2" charset="0"/>
              </a:rPr>
              <a:t>T. 04 90 83 70 28 – contact@famillejeune.fr – www.famillejeune.fr</a:t>
            </a:r>
          </a:p>
        </p:txBody>
      </p:sp>
      <p:pic>
        <p:nvPicPr>
          <p:cNvPr id="4" name="image47.png">
            <a:extLst>
              <a:ext uri="{FF2B5EF4-FFF2-40B4-BE49-F238E27FC236}">
                <a16:creationId xmlns:a16="http://schemas.microsoft.com/office/drawing/2014/main" id="{36604F42-79C9-FF7B-2584-6C2AA8F53A7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18508" y="2905530"/>
            <a:ext cx="1751441" cy="652308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00DDA7E-7DDF-7978-B5DA-443CA11FE4C1}"/>
              </a:ext>
            </a:extLst>
          </p:cNvPr>
          <p:cNvSpPr txBox="1"/>
          <p:nvPr/>
        </p:nvSpPr>
        <p:spPr>
          <a:xfrm>
            <a:off x="610212" y="4155959"/>
            <a:ext cx="5243469" cy="1435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675" marR="2785110" algn="just">
              <a:lnSpc>
                <a:spcPct val="97000"/>
              </a:lnSpc>
              <a:spcBef>
                <a:spcPts val="15"/>
              </a:spcBef>
            </a:pPr>
            <a:r>
              <a:rPr lang="fr-FR" sz="9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Pressurage direct puis sélection </a:t>
            </a:r>
            <a:r>
              <a:rPr lang="fr-FR" sz="900" kern="1200" dirty="0">
                <a:solidFill>
                  <a:srgbClr val="0D080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des premiers jus et débourbage à froid. La fermentation alcoolique est contrôlée entre 15 et 17°C. </a:t>
            </a:r>
          </a:p>
          <a:p>
            <a:pPr marL="66675" marR="2785110" algn="just">
              <a:lnSpc>
                <a:spcPct val="97000"/>
              </a:lnSpc>
              <a:spcBef>
                <a:spcPts val="15"/>
              </a:spcBef>
            </a:pPr>
            <a:r>
              <a:rPr lang="fr-FR" sz="9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Clairettes et les Roussannes et une partie des sont vinifiées et élevées en barriques neuves et d’un vin. Le reste des Grenaches et Bourboulenc reste en cuve inox.</a:t>
            </a:r>
          </a:p>
          <a:p>
            <a:pPr marL="66675" marR="2785110" algn="just">
              <a:lnSpc>
                <a:spcPct val="97000"/>
              </a:lnSpc>
              <a:spcBef>
                <a:spcPts val="15"/>
              </a:spcBef>
            </a:pPr>
            <a:r>
              <a:rPr lang="fr-FR" sz="900" kern="1200" dirty="0">
                <a:solidFill>
                  <a:srgbClr val="0D080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Pas de fermentation malolactique.</a:t>
            </a:r>
            <a:endParaRPr lang="fr-FR" sz="900" kern="1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DE6BCE1-97FF-77C2-06FB-74F7E4B70F67}"/>
              </a:ext>
            </a:extLst>
          </p:cNvPr>
          <p:cNvSpPr txBox="1"/>
          <p:nvPr/>
        </p:nvSpPr>
        <p:spPr>
          <a:xfrm>
            <a:off x="622690" y="5930696"/>
            <a:ext cx="5243469" cy="898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675" marR="2785110" algn="just">
              <a:lnSpc>
                <a:spcPct val="97000"/>
              </a:lnSpc>
            </a:pPr>
            <a:r>
              <a:rPr lang="fr-FR" sz="900" dirty="0">
                <a:solidFill>
                  <a:srgbClr val="0D080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Six mois sur lies avec bâtonnages réguliers des barriques</a:t>
            </a:r>
            <a:r>
              <a:rPr lang="fr-FR" sz="900" spc="200" dirty="0">
                <a:solidFill>
                  <a:srgbClr val="0D080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0D080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dans les premières semaines suivant la fin de la fermentation alcoolique. L’assemblage est réalisé juste avant la mise en </a:t>
            </a:r>
            <a:r>
              <a:rPr lang="fr-FR" sz="900" spc="-10" dirty="0">
                <a:solidFill>
                  <a:srgbClr val="0D080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bouteille.</a:t>
            </a:r>
            <a:endParaRPr lang="fr-FR" sz="900" dirty="0">
              <a:solidFill>
                <a:srgbClr val="0D080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CEEA4F-5F85-A2E5-7332-E4F7674CC42A}"/>
              </a:ext>
            </a:extLst>
          </p:cNvPr>
          <p:cNvSpPr txBox="1"/>
          <p:nvPr/>
        </p:nvSpPr>
        <p:spPr>
          <a:xfrm>
            <a:off x="4999322" y="3355157"/>
            <a:ext cx="224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 err="1">
                <a:latin typeface="Montserrat" panose="00000500000000000000" pitchFamily="2" charset="0"/>
              </a:rPr>
              <a:t>Terres</a:t>
            </a:r>
            <a:r>
              <a:rPr lang="en-US" sz="900" dirty="0">
                <a:latin typeface="Montserrat" panose="00000500000000000000" pitchFamily="2" charset="0"/>
              </a:rPr>
              <a:t>-Blanches, Bois de </a:t>
            </a:r>
            <a:r>
              <a:rPr lang="en-US" sz="900" dirty="0" err="1">
                <a:latin typeface="Montserrat" panose="00000500000000000000" pitchFamily="2" charset="0"/>
              </a:rPr>
              <a:t>Boursan</a:t>
            </a:r>
            <a:r>
              <a:rPr lang="en-US" sz="900" dirty="0">
                <a:latin typeface="Montserrat" panose="00000500000000000000" pitchFamily="2" charset="0"/>
              </a:rPr>
              <a:t>, </a:t>
            </a:r>
            <a:r>
              <a:rPr lang="en-US" sz="900" dirty="0" err="1">
                <a:latin typeface="Montserrat" panose="00000500000000000000" pitchFamily="2" charset="0"/>
              </a:rPr>
              <a:t>Gardiole</a:t>
            </a:r>
            <a:r>
              <a:rPr lang="en-US" sz="900" dirty="0">
                <a:latin typeface="Montserrat" panose="00000500000000000000" pitchFamily="2" charset="0"/>
              </a:rPr>
              <a:t>. Sandy-clay soil with rounded pebbles. Average age of vines 40 years.</a:t>
            </a:r>
            <a:endParaRPr lang="fr-FR" sz="900" dirty="0">
              <a:latin typeface="Montserrat" panose="00000500000000000000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073480-88C0-4403-3D43-C58B32C747E3}"/>
              </a:ext>
            </a:extLst>
          </p:cNvPr>
          <p:cNvSpPr txBox="1"/>
          <p:nvPr/>
        </p:nvSpPr>
        <p:spPr>
          <a:xfrm>
            <a:off x="4998527" y="4211636"/>
            <a:ext cx="23176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latin typeface="Montserrat" panose="00000500000000000000" pitchFamily="2" charset="0"/>
              </a:rPr>
              <a:t>Direct pressing followed by selection of the first juices and cold settling. Alcoholic fermentation is controlled between 15 and 17°C. The </a:t>
            </a:r>
            <a:r>
              <a:rPr lang="en-US" sz="900" dirty="0" err="1">
                <a:latin typeface="Montserrat" panose="00000500000000000000" pitchFamily="2" charset="0"/>
              </a:rPr>
              <a:t>Clairettes</a:t>
            </a:r>
            <a:r>
              <a:rPr lang="en-US" sz="900" dirty="0">
                <a:latin typeface="Montserrat" panose="00000500000000000000" pitchFamily="2" charset="0"/>
              </a:rPr>
              <a:t> and Roussannes and some of the Grenache and </a:t>
            </a:r>
            <a:r>
              <a:rPr lang="en-US" sz="900" dirty="0" err="1">
                <a:latin typeface="Montserrat" panose="00000500000000000000" pitchFamily="2" charset="0"/>
              </a:rPr>
              <a:t>Bourboulenc</a:t>
            </a:r>
            <a:r>
              <a:rPr lang="en-US" sz="900" dirty="0">
                <a:latin typeface="Montserrat" panose="00000500000000000000" pitchFamily="2" charset="0"/>
              </a:rPr>
              <a:t> are vinified and aged in new and one-wine barrels. The remaining Grenache and </a:t>
            </a:r>
            <a:r>
              <a:rPr lang="en-US" sz="900" dirty="0" err="1">
                <a:latin typeface="Montserrat" panose="00000500000000000000" pitchFamily="2" charset="0"/>
              </a:rPr>
              <a:t>Bourboulenc</a:t>
            </a:r>
            <a:r>
              <a:rPr lang="en-US" sz="900" dirty="0">
                <a:latin typeface="Montserrat" panose="00000500000000000000" pitchFamily="2" charset="0"/>
              </a:rPr>
              <a:t> are kept in stainless steel </a:t>
            </a:r>
            <a:r>
              <a:rPr lang="en-US" sz="900" dirty="0" err="1">
                <a:latin typeface="Montserrat" panose="00000500000000000000" pitchFamily="2" charset="0"/>
              </a:rPr>
              <a:t>tanks.No</a:t>
            </a:r>
            <a:r>
              <a:rPr lang="en-US" sz="900" dirty="0">
                <a:latin typeface="Montserrat" panose="00000500000000000000" pitchFamily="2" charset="0"/>
              </a:rPr>
              <a:t> malolactic fermentation.</a:t>
            </a:r>
            <a:endParaRPr lang="fr-FR" sz="900" dirty="0">
              <a:latin typeface="Montserrat" panose="000005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C0B0565-F585-2CE2-0074-49B956A7EA16}"/>
              </a:ext>
            </a:extLst>
          </p:cNvPr>
          <p:cNvSpPr txBox="1"/>
          <p:nvPr/>
        </p:nvSpPr>
        <p:spPr>
          <a:xfrm>
            <a:off x="4998084" y="6036692"/>
            <a:ext cx="2317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latin typeface="Montserrat" panose="00000500000000000000" pitchFamily="2" charset="0"/>
              </a:rPr>
              <a:t>Six months on lees with regular </a:t>
            </a:r>
            <a:r>
              <a:rPr lang="en-US" sz="900" dirty="0" err="1">
                <a:latin typeface="Montserrat" panose="00000500000000000000" pitchFamily="2" charset="0"/>
              </a:rPr>
              <a:t>regular</a:t>
            </a:r>
            <a:r>
              <a:rPr lang="en-US" sz="900" dirty="0">
                <a:latin typeface="Montserrat" panose="00000500000000000000" pitchFamily="2" charset="0"/>
              </a:rPr>
              <a:t> stirring of the lees during the first weeks after alcoholic fermentation. Blending takes place just before bottling.</a:t>
            </a:r>
            <a:endParaRPr lang="fr-FR" sz="900" dirty="0">
              <a:latin typeface="Montserrat" panose="00000500000000000000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13A3AE3-B5E7-0E46-F680-70C4DF34CE19}"/>
              </a:ext>
            </a:extLst>
          </p:cNvPr>
          <p:cNvSpPr txBox="1"/>
          <p:nvPr/>
        </p:nvSpPr>
        <p:spPr>
          <a:xfrm>
            <a:off x="4984343" y="7084139"/>
            <a:ext cx="22555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latin typeface="Montserrat" panose="00000500000000000000" pitchFamily="2" charset="0"/>
              </a:rPr>
              <a:t>White flowers, citrus, peach and apricot as well as freshness and minerality.</a:t>
            </a:r>
            <a:endParaRPr lang="fr-FR" sz="900" dirty="0">
              <a:latin typeface="Montserrat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780A0BB-9C08-6B61-8F6B-5F927DFFCA3C}"/>
              </a:ext>
            </a:extLst>
          </p:cNvPr>
          <p:cNvSpPr txBox="1"/>
          <p:nvPr/>
        </p:nvSpPr>
        <p:spPr>
          <a:xfrm>
            <a:off x="526774" y="8629413"/>
            <a:ext cx="2371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latin typeface="Montserrat SemiBold" panose="00000700000000000000" pitchFamily="2" charset="0"/>
              </a:rPr>
              <a:t>Vinous (oct. 2025) : 90 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latin typeface="Montserrat SemiBold" panose="00000700000000000000" pitchFamily="2" charset="0"/>
              </a:rPr>
              <a:t>Jeb </a:t>
            </a:r>
            <a:r>
              <a:rPr lang="fr-FR" sz="900" dirty="0" err="1">
                <a:latin typeface="Montserrat SemiBold" panose="00000700000000000000" pitchFamily="2" charset="0"/>
              </a:rPr>
              <a:t>Dunnuck</a:t>
            </a:r>
            <a:r>
              <a:rPr lang="fr-FR" sz="900" dirty="0">
                <a:latin typeface="Montserrat SemiBold" panose="00000700000000000000" pitchFamily="2" charset="0"/>
              </a:rPr>
              <a:t> (nov. 2025) : 91 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 err="1">
                <a:latin typeface="Montserrat SemiBold" panose="00000700000000000000" pitchFamily="2" charset="0"/>
              </a:rPr>
              <a:t>Wine</a:t>
            </a:r>
            <a:r>
              <a:rPr lang="fr-FR" sz="900" dirty="0">
                <a:latin typeface="Montserrat SemiBold" panose="00000700000000000000" pitchFamily="2" charset="0"/>
              </a:rPr>
              <a:t> </a:t>
            </a:r>
            <a:r>
              <a:rPr lang="fr-FR" sz="900" dirty="0" err="1">
                <a:latin typeface="Montserrat SemiBold" panose="00000700000000000000" pitchFamily="2" charset="0"/>
              </a:rPr>
              <a:t>Advocate</a:t>
            </a:r>
            <a:r>
              <a:rPr lang="fr-FR" sz="900" dirty="0">
                <a:latin typeface="Montserrat SemiBold" panose="00000700000000000000" pitchFamily="2" charset="0"/>
              </a:rPr>
              <a:t> (nov. 2025) : 91 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 err="1">
                <a:latin typeface="Montserrat SemiBold" panose="00000700000000000000" pitchFamily="2" charset="0"/>
              </a:rPr>
              <a:t>Decanter</a:t>
            </a:r>
            <a:r>
              <a:rPr lang="fr-FR" sz="900" dirty="0">
                <a:latin typeface="Montserrat SemiBold" panose="00000700000000000000" pitchFamily="2" charset="0"/>
              </a:rPr>
              <a:t> (nov.2025) : 93 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 err="1">
                <a:latin typeface="Montserrat SemiBold" panose="00000700000000000000" pitchFamily="2" charset="0"/>
              </a:rPr>
              <a:t>Jancis</a:t>
            </a:r>
            <a:r>
              <a:rPr lang="fr-FR" sz="900" dirty="0">
                <a:latin typeface="Montserrat SemiBold" panose="00000700000000000000" pitchFamily="2" charset="0"/>
              </a:rPr>
              <a:t> Robinson (Alistair Cooper</a:t>
            </a:r>
          </a:p>
          <a:p>
            <a:r>
              <a:rPr lang="fr-FR" sz="900" dirty="0">
                <a:latin typeface="Montserrat SemiBold" panose="00000700000000000000" pitchFamily="2" charset="0"/>
              </a:rPr>
              <a:t>- nov. 2025) : 16 pts</a:t>
            </a:r>
            <a:endParaRPr lang="fr-FR" sz="900" dirty="0">
              <a:latin typeface="Montserrat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5E3048-A158-8B94-A4CF-17E71064F29D}"/>
              </a:ext>
            </a:extLst>
          </p:cNvPr>
          <p:cNvSpPr/>
          <p:nvPr/>
        </p:nvSpPr>
        <p:spPr>
          <a:xfrm>
            <a:off x="4407195" y="1864194"/>
            <a:ext cx="2912087" cy="983934"/>
          </a:xfrm>
          <a:prstGeom prst="rect">
            <a:avLst/>
          </a:prstGeom>
          <a:solidFill>
            <a:schemeClr val="bg1"/>
          </a:solidFill>
          <a:ln>
            <a:solidFill>
              <a:srgbClr val="D3C4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9D640E9-DDBC-1315-F210-DFA8AF3CFD4D}"/>
              </a:ext>
            </a:extLst>
          </p:cNvPr>
          <p:cNvCxnSpPr>
            <a:cxnSpLocks/>
          </p:cNvCxnSpPr>
          <p:nvPr/>
        </p:nvCxnSpPr>
        <p:spPr>
          <a:xfrm>
            <a:off x="4784273" y="2385765"/>
            <a:ext cx="2272539" cy="0"/>
          </a:xfrm>
          <a:prstGeom prst="line">
            <a:avLst/>
          </a:prstGeom>
          <a:ln>
            <a:solidFill>
              <a:srgbClr val="D3C4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0505691-3FF5-CD4D-64A4-6C415A4655A6}"/>
              </a:ext>
            </a:extLst>
          </p:cNvPr>
          <p:cNvCxnSpPr/>
          <p:nvPr/>
        </p:nvCxnSpPr>
        <p:spPr>
          <a:xfrm>
            <a:off x="5103492" y="2012420"/>
            <a:ext cx="0" cy="262354"/>
          </a:xfrm>
          <a:prstGeom prst="line">
            <a:avLst/>
          </a:prstGeom>
          <a:ln w="12700">
            <a:solidFill>
              <a:srgbClr val="D3C4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0B62A20-DF70-BA38-70E4-F311FC9276DC}"/>
              </a:ext>
            </a:extLst>
          </p:cNvPr>
          <p:cNvCxnSpPr/>
          <p:nvPr/>
        </p:nvCxnSpPr>
        <p:spPr>
          <a:xfrm>
            <a:off x="5103492" y="2491391"/>
            <a:ext cx="0" cy="262354"/>
          </a:xfrm>
          <a:prstGeom prst="line">
            <a:avLst/>
          </a:prstGeom>
          <a:ln w="12700">
            <a:solidFill>
              <a:srgbClr val="D3C4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Jeb Dunnuck – Millésime 2020 – Domaine des Escaravailles">
            <a:extLst>
              <a:ext uri="{FF2B5EF4-FFF2-40B4-BE49-F238E27FC236}">
                <a16:creationId xmlns:a16="http://schemas.microsoft.com/office/drawing/2014/main" id="{FCB08134-82A1-F045-CBAD-212E3FDE3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80" y="2405743"/>
            <a:ext cx="910930" cy="42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3A4B4CE-EFE2-24EF-AE0C-542C25A5A07B}"/>
              </a:ext>
            </a:extLst>
          </p:cNvPr>
          <p:cNvSpPr txBox="1"/>
          <p:nvPr/>
        </p:nvSpPr>
        <p:spPr>
          <a:xfrm>
            <a:off x="4523217" y="24445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ontserrat SemiBold" panose="00000700000000000000" pitchFamily="2" charset="0"/>
              </a:rPr>
              <a:t>91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B1634FA-68FA-5A6A-B87C-464334C29F82}"/>
              </a:ext>
            </a:extLst>
          </p:cNvPr>
          <p:cNvSpPr txBox="1"/>
          <p:nvPr/>
        </p:nvSpPr>
        <p:spPr>
          <a:xfrm>
            <a:off x="4501445" y="196562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ontserrat SemiBold" panose="00000700000000000000" pitchFamily="2" charset="0"/>
              </a:rPr>
              <a:t>93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1060BDF-4E80-E9A1-1FBC-FC0DFBB78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5108" y="1900530"/>
            <a:ext cx="1211263" cy="40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90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394</Words>
  <Application>Microsoft Office PowerPoint</Application>
  <PresentationFormat>Personnalisé</PresentationFormat>
  <Paragraphs>42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Book Antiqua</vt:lpstr>
      <vt:lpstr>Montserrat</vt:lpstr>
      <vt:lpstr>Montserrat SemiBold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Emilie VITTECOQ</dc:creator>
  <cp:lastModifiedBy>Justine AUDU</cp:lastModifiedBy>
  <cp:revision>20</cp:revision>
  <cp:lastPrinted>2025-06-25T07:37:49Z</cp:lastPrinted>
  <dcterms:created xsi:type="dcterms:W3CDTF">2025-02-08T16:43:38Z</dcterms:created>
  <dcterms:modified xsi:type="dcterms:W3CDTF">2026-01-12T15:11:43Z</dcterms:modified>
</cp:coreProperties>
</file>