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3"/>
    <a:srgbClr val="ECE5D8"/>
    <a:srgbClr val="D3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949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F0411-45D9-4919-9D3E-97D0F55236AB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7663714-1AC6-6CD5-56CA-2DA59D1E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-1610"/>
            <a:ext cx="7558766" cy="1069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8312883-A2F1-E6B7-62B1-4E7BF036660B}"/>
              </a:ext>
            </a:extLst>
          </p:cNvPr>
          <p:cNvSpPr/>
          <p:nvPr/>
        </p:nvSpPr>
        <p:spPr>
          <a:xfrm>
            <a:off x="4973490" y="3135729"/>
            <a:ext cx="2592000" cy="4391025"/>
          </a:xfrm>
          <a:prstGeom prst="rect">
            <a:avLst/>
          </a:prstGeom>
          <a:solidFill>
            <a:srgbClr val="F1E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A8060C-A8D5-60C3-69C8-1EB823864544}"/>
              </a:ext>
            </a:extLst>
          </p:cNvPr>
          <p:cNvSpPr txBox="1"/>
          <p:nvPr/>
        </p:nvSpPr>
        <p:spPr>
          <a:xfrm>
            <a:off x="2350241" y="1193006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Châteauneuf-du-Pape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AF995-A2F4-26A6-1805-EA3B65D07C1A}"/>
              </a:ext>
            </a:extLst>
          </p:cNvPr>
          <p:cNvSpPr txBox="1"/>
          <p:nvPr/>
        </p:nvSpPr>
        <p:spPr>
          <a:xfrm>
            <a:off x="2352675" y="148828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2023</a:t>
            </a:r>
          </a:p>
        </p:txBody>
      </p:sp>
      <p:pic>
        <p:nvPicPr>
          <p:cNvPr id="9" name="Image 8" descr="Une image contenant cercle, dessin humoristique, Graphique, art&#10;&#10;Le contenu généré par l’IA peut être incorrect.">
            <a:extLst>
              <a:ext uri="{FF2B5EF4-FFF2-40B4-BE49-F238E27FC236}">
                <a16:creationId xmlns:a16="http://schemas.microsoft.com/office/drawing/2014/main" id="{EA96B91D-123A-6906-4C0C-7DE6782C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17" y="1029147"/>
            <a:ext cx="720000" cy="72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89B7C20-FB2F-D233-E166-E55A7C3B7744}"/>
              </a:ext>
            </a:extLst>
          </p:cNvPr>
          <p:cNvSpPr txBox="1"/>
          <p:nvPr/>
        </p:nvSpPr>
        <p:spPr>
          <a:xfrm>
            <a:off x="672568" y="2135981"/>
            <a:ext cx="20457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Grenache noir 82%</a:t>
            </a: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Syrah 18%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B60AB0-8E9E-4B69-859E-02093C9384A5}"/>
              </a:ext>
            </a:extLst>
          </p:cNvPr>
          <p:cNvSpPr txBox="1"/>
          <p:nvPr/>
        </p:nvSpPr>
        <p:spPr>
          <a:xfrm>
            <a:off x="672567" y="2876727"/>
            <a:ext cx="21496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 silico-argileux avec galets roulés.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Quartier de La Gardiole, </a:t>
            </a:r>
            <a:r>
              <a:rPr lang="fr-FR" sz="900" kern="12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Palestor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Âge moyen des vignes 80 ans.</a:t>
            </a:r>
            <a:endParaRPr lang="fr-FR" sz="9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A872E5-6DC9-EE78-FB48-22D1D9C90F9E}"/>
              </a:ext>
            </a:extLst>
          </p:cNvPr>
          <p:cNvSpPr txBox="1"/>
          <p:nvPr/>
        </p:nvSpPr>
        <p:spPr>
          <a:xfrm>
            <a:off x="672567" y="3706264"/>
            <a:ext cx="214962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VINIFICATION</a:t>
            </a:r>
          </a:p>
          <a:p>
            <a:pPr algn="just"/>
            <a:r>
              <a:rPr lang="fr-FR" sz="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Méthode traditionnelle. Cépages vinifiés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séparément et la vendange est éraflée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et foulée en totalité. Fermentation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thermorégulée. Cuvaison longue. Dégustation quotidienne de chaque cuve pour déterminer la date de décuvage.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Vins de goutte et de presse sont séparés.</a:t>
            </a:r>
            <a:endParaRPr lang="fr-FR" sz="9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endParaRPr lang="fr-FR" sz="11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102E69-1A5F-AF40-E82B-5B84CACA35A8}"/>
              </a:ext>
            </a:extLst>
          </p:cNvPr>
          <p:cNvSpPr txBox="1"/>
          <p:nvPr/>
        </p:nvSpPr>
        <p:spPr>
          <a:xfrm>
            <a:off x="662086" y="5262094"/>
            <a:ext cx="21520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ÉLEVAGE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Syrahs et Grenaches sont élevées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mois en foudres, demi-muids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barriques pour un enrobage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tanins et un gain de rondeur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sucrosité. L’assemblage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définitif est déterminé et effectué</a:t>
            </a:r>
            <a:r>
              <a:rPr lang="fr-FR" sz="9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juste avant la mise en bouteilles.</a:t>
            </a:r>
            <a:endParaRPr lang="fr-FR" sz="9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471655-D6F7-B77B-CC1D-555CD73A2AAE}"/>
              </a:ext>
            </a:extLst>
          </p:cNvPr>
          <p:cNvSpPr txBox="1"/>
          <p:nvPr/>
        </p:nvSpPr>
        <p:spPr>
          <a:xfrm>
            <a:off x="673657" y="6572338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DÉGUSTATION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C97EE4-6949-DF5F-371B-B1AD657EE3FC}"/>
              </a:ext>
            </a:extLst>
          </p:cNvPr>
          <p:cNvSpPr txBox="1"/>
          <p:nvPr/>
        </p:nvSpPr>
        <p:spPr>
          <a:xfrm>
            <a:off x="680849" y="7927230"/>
            <a:ext cx="17363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ontserrat SemiBold" panose="00000700000000000000" pitchFamily="2" charset="0"/>
              </a:rPr>
              <a:t>Garde : </a:t>
            </a:r>
            <a:r>
              <a:rPr lang="fr-FR" sz="900" dirty="0">
                <a:latin typeface="Montserrat" panose="00000500000000000000" pitchFamily="2" charset="0"/>
              </a:rPr>
              <a:t>5 à 10 ans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Service : </a:t>
            </a:r>
            <a:r>
              <a:rPr lang="fr-FR" sz="900" dirty="0">
                <a:latin typeface="Montserrat" panose="00000500000000000000" pitchFamily="2" charset="0"/>
              </a:rPr>
              <a:t>16-18 °C / 60-64 °F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Formats : </a:t>
            </a:r>
            <a:r>
              <a:rPr lang="fr-FR" sz="900" dirty="0">
                <a:latin typeface="Montserrat" panose="00000500000000000000" pitchFamily="2" charset="0"/>
              </a:rPr>
              <a:t>75 cl – 150 cl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C45071-0DEA-FBFD-1ED6-7C9D593D0B2C}"/>
              </a:ext>
            </a:extLst>
          </p:cNvPr>
          <p:cNvSpPr txBox="1"/>
          <p:nvPr/>
        </p:nvSpPr>
        <p:spPr>
          <a:xfrm>
            <a:off x="595124" y="8460215"/>
            <a:ext cx="233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REVUE DE PRESSE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" panose="00000500000000000000" pitchFamily="2" charset="0"/>
              </a:rPr>
              <a:t>Jancis</a:t>
            </a:r>
            <a:r>
              <a:rPr lang="fr-FR" sz="900" dirty="0">
                <a:latin typeface="Montserrat" panose="00000500000000000000" pitchFamily="2" charset="0"/>
              </a:rPr>
              <a:t> Robinson = 16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" panose="00000500000000000000" pitchFamily="2" charset="0"/>
              </a:rPr>
              <a:t>Decanter</a:t>
            </a:r>
            <a:r>
              <a:rPr lang="fr-FR" sz="900" dirty="0">
                <a:latin typeface="Montserrat" panose="00000500000000000000" pitchFamily="2" charset="0"/>
              </a:rPr>
              <a:t> (</a:t>
            </a:r>
            <a:r>
              <a:rPr lang="fr-FR" sz="900" dirty="0" err="1">
                <a:latin typeface="Montserrat" panose="00000500000000000000" pitchFamily="2" charset="0"/>
              </a:rPr>
              <a:t>oct</a:t>
            </a:r>
            <a:r>
              <a:rPr lang="fr-FR" sz="900" dirty="0">
                <a:latin typeface="Montserrat" panose="00000500000000000000" pitchFamily="2" charset="0"/>
              </a:rPr>
              <a:t> 2024) : 93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Montserrat" panose="00000500000000000000" pitchFamily="2" charset="0"/>
              </a:rPr>
              <a:t>Vinous (oct. 2025) : 90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Montserrat" panose="00000500000000000000" pitchFamily="2" charset="0"/>
              </a:rPr>
              <a:t>Jeb </a:t>
            </a:r>
            <a:r>
              <a:rPr lang="fr-FR" sz="900" dirty="0" err="1">
                <a:latin typeface="Montserrat" panose="00000500000000000000" pitchFamily="2" charset="0"/>
              </a:rPr>
              <a:t>Dunnuck</a:t>
            </a:r>
            <a:r>
              <a:rPr lang="fr-FR" sz="900" dirty="0">
                <a:latin typeface="Montserrat" panose="00000500000000000000" pitchFamily="2" charset="0"/>
              </a:rPr>
              <a:t> (nov. 2025) : 91 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 err="1">
                <a:latin typeface="Montserrat" panose="00000500000000000000" pitchFamily="2" charset="0"/>
              </a:rPr>
              <a:t>Wine</a:t>
            </a:r>
            <a:r>
              <a:rPr lang="fr-FR" sz="900" dirty="0">
                <a:latin typeface="Montserrat" panose="00000500000000000000" pitchFamily="2" charset="0"/>
              </a:rPr>
              <a:t> </a:t>
            </a:r>
            <a:r>
              <a:rPr lang="fr-FR" sz="900" dirty="0" err="1">
                <a:latin typeface="Montserrat" panose="00000500000000000000" pitchFamily="2" charset="0"/>
              </a:rPr>
              <a:t>Advocate</a:t>
            </a:r>
            <a:r>
              <a:rPr lang="fr-FR" sz="900" dirty="0">
                <a:latin typeface="Montserrat" panose="00000500000000000000" pitchFamily="2" charset="0"/>
              </a:rPr>
              <a:t> (nov. 2025) : 90 pts</a:t>
            </a:r>
            <a:endParaRPr lang="fr-FR" sz="900" dirty="0">
              <a:latin typeface="Montserrat SemiBold" panose="00000700000000000000" pitchFamily="2" charset="0"/>
            </a:endParaRPr>
          </a:p>
        </p:txBody>
      </p:sp>
      <p:pic>
        <p:nvPicPr>
          <p:cNvPr id="20" name="Image 19" descr="Une image contenant boisson, nourriture, bouteille, alcool&#10;&#10;Le contenu généré par l’IA peut être incorrect.">
            <a:extLst>
              <a:ext uri="{FF2B5EF4-FFF2-40B4-BE49-F238E27FC236}">
                <a16:creationId xmlns:a16="http://schemas.microsoft.com/office/drawing/2014/main" id="{C39C7576-9595-0C85-BCA8-3C2FFFF3C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5" y="2764631"/>
            <a:ext cx="1773900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97278D2-AB91-5B6F-BC2E-EA8E4C405D11}"/>
              </a:ext>
            </a:extLst>
          </p:cNvPr>
          <p:cNvSpPr/>
          <p:nvPr/>
        </p:nvSpPr>
        <p:spPr>
          <a:xfrm>
            <a:off x="4831739" y="2013643"/>
            <a:ext cx="2912087" cy="983934"/>
          </a:xfrm>
          <a:prstGeom prst="rect">
            <a:avLst/>
          </a:prstGeom>
          <a:solidFill>
            <a:schemeClr val="bg1"/>
          </a:solidFill>
          <a:ln>
            <a:solidFill>
              <a:srgbClr val="D3C4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83C108-97B6-0007-48BB-D5E92C9B6D88}"/>
              </a:ext>
            </a:extLst>
          </p:cNvPr>
          <p:cNvSpPr txBox="1"/>
          <p:nvPr/>
        </p:nvSpPr>
        <p:spPr>
          <a:xfrm>
            <a:off x="4959126" y="260287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 SemiBold" panose="00000700000000000000" pitchFamily="2" charset="0"/>
              </a:rPr>
              <a:t>16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14DF8FF-8594-5163-EECB-C33BB511CAF4}"/>
              </a:ext>
            </a:extLst>
          </p:cNvPr>
          <p:cNvCxnSpPr>
            <a:cxnSpLocks/>
          </p:cNvCxnSpPr>
          <p:nvPr/>
        </p:nvCxnSpPr>
        <p:spPr>
          <a:xfrm>
            <a:off x="4914901" y="2556308"/>
            <a:ext cx="2272539" cy="0"/>
          </a:xfrm>
          <a:prstGeom prst="line">
            <a:avLst/>
          </a:prstGeom>
          <a:ln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4671E75-8C45-85D7-E8D1-36E20A69040F}"/>
              </a:ext>
            </a:extLst>
          </p:cNvPr>
          <p:cNvCxnSpPr/>
          <p:nvPr/>
        </p:nvCxnSpPr>
        <p:spPr>
          <a:xfrm>
            <a:off x="5484492" y="2187952"/>
            <a:ext cx="0" cy="262354"/>
          </a:xfrm>
          <a:prstGeom prst="line">
            <a:avLst/>
          </a:prstGeom>
          <a:ln w="12700"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ABB32E6-110B-A794-935F-4D2BA34F4C1A}"/>
              </a:ext>
            </a:extLst>
          </p:cNvPr>
          <p:cNvCxnSpPr/>
          <p:nvPr/>
        </p:nvCxnSpPr>
        <p:spPr>
          <a:xfrm>
            <a:off x="5484492" y="2592991"/>
            <a:ext cx="0" cy="262354"/>
          </a:xfrm>
          <a:prstGeom prst="line">
            <a:avLst/>
          </a:prstGeom>
          <a:ln w="12700">
            <a:solidFill>
              <a:srgbClr val="D3C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8C61F4B-F74B-3B57-C69A-5DD8378B35B5}"/>
              </a:ext>
            </a:extLst>
          </p:cNvPr>
          <p:cNvSpPr txBox="1"/>
          <p:nvPr/>
        </p:nvSpPr>
        <p:spPr>
          <a:xfrm>
            <a:off x="5151924" y="3243698"/>
            <a:ext cx="213167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fr-FR" sz="900" i="1" dirty="0" err="1">
                <a:latin typeface="Montserrat" panose="00000500000000000000" pitchFamily="2" charset="0"/>
              </a:rPr>
              <a:t>Siliceous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clay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soil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with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rolled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pebbles</a:t>
            </a:r>
            <a:r>
              <a:rPr lang="fr-FR" sz="900" i="1" dirty="0">
                <a:latin typeface="Montserrat" panose="00000500000000000000" pitchFamily="2" charset="0"/>
              </a:rPr>
              <a:t>. </a:t>
            </a:r>
            <a:r>
              <a:rPr lang="fr-FR" sz="900" i="1" dirty="0" err="1">
                <a:latin typeface="Montserrat" panose="00000500000000000000" pitchFamily="2" charset="0"/>
              </a:rPr>
              <a:t>Located</a:t>
            </a:r>
            <a:r>
              <a:rPr lang="fr-FR" sz="900" i="1" dirty="0">
                <a:latin typeface="Montserrat" panose="00000500000000000000" pitchFamily="2" charset="0"/>
              </a:rPr>
              <a:t> in La Gardiole and </a:t>
            </a:r>
            <a:r>
              <a:rPr lang="fr-FR" sz="900" i="1" dirty="0" err="1">
                <a:latin typeface="Montserrat" panose="00000500000000000000" pitchFamily="2" charset="0"/>
              </a:rPr>
              <a:t>Palestor</a:t>
            </a:r>
            <a:r>
              <a:rPr lang="fr-FR" sz="900" i="1" dirty="0">
                <a:latin typeface="Montserrat" panose="00000500000000000000" pitchFamily="2" charset="0"/>
              </a:rPr>
              <a:t>. </a:t>
            </a:r>
            <a:r>
              <a:rPr lang="fr-FR" sz="900" i="1" dirty="0" err="1">
                <a:latin typeface="Montserrat" panose="00000500000000000000" pitchFamily="2" charset="0"/>
              </a:rPr>
              <a:t>Average</a:t>
            </a:r>
            <a:r>
              <a:rPr lang="fr-FR" sz="900" i="1" dirty="0">
                <a:latin typeface="Montserrat" panose="00000500000000000000" pitchFamily="2" charset="0"/>
              </a:rPr>
              <a:t> vine </a:t>
            </a:r>
            <a:r>
              <a:rPr lang="fr-FR" sz="900" i="1" dirty="0" err="1">
                <a:latin typeface="Montserrat" panose="00000500000000000000" pitchFamily="2" charset="0"/>
              </a:rPr>
              <a:t>age</a:t>
            </a:r>
            <a:r>
              <a:rPr lang="fr-FR" sz="900" i="1" dirty="0">
                <a:latin typeface="Montserrat" panose="00000500000000000000" pitchFamily="2" charset="0"/>
              </a:rPr>
              <a:t>: 80 </a:t>
            </a:r>
            <a:r>
              <a:rPr lang="fr-FR" sz="900" i="1" dirty="0" err="1">
                <a:latin typeface="Montserrat" panose="00000500000000000000" pitchFamily="2" charset="0"/>
              </a:rPr>
              <a:t>years</a:t>
            </a:r>
            <a:r>
              <a:rPr lang="fr-FR" sz="900" i="1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CA5211D-D133-95FE-485D-667556C3EB47}"/>
              </a:ext>
            </a:extLst>
          </p:cNvPr>
          <p:cNvSpPr txBox="1"/>
          <p:nvPr/>
        </p:nvSpPr>
        <p:spPr>
          <a:xfrm>
            <a:off x="5167677" y="4062801"/>
            <a:ext cx="21247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VIVIFICATION</a:t>
            </a:r>
          </a:p>
          <a:p>
            <a:pPr algn="just"/>
            <a:r>
              <a:rPr lang="fr-FR" sz="900" i="1" dirty="0" err="1">
                <a:latin typeface="Montserrat" panose="00000500000000000000" pitchFamily="2" charset="0"/>
              </a:rPr>
              <a:t>After</a:t>
            </a:r>
            <a:r>
              <a:rPr lang="fr-FR" sz="900" i="1" dirty="0">
                <a:latin typeface="Montserrat" panose="00000500000000000000" pitchFamily="2" charset="0"/>
              </a:rPr>
              <a:t> a </a:t>
            </a:r>
            <a:r>
              <a:rPr lang="fr-FR" sz="900" i="1" dirty="0" err="1">
                <a:latin typeface="Montserrat" panose="00000500000000000000" pitchFamily="2" charset="0"/>
              </a:rPr>
              <a:t>fully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manual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harvest</a:t>
            </a:r>
            <a:r>
              <a:rPr lang="fr-FR" sz="900" i="1" dirty="0">
                <a:latin typeface="Montserrat" panose="00000500000000000000" pitchFamily="2" charset="0"/>
              </a:rPr>
              <a:t>,</a:t>
            </a:r>
          </a:p>
          <a:p>
            <a:pPr algn="just"/>
            <a:r>
              <a:rPr lang="fr-FR" sz="900" i="1" dirty="0">
                <a:latin typeface="Montserrat" panose="00000500000000000000" pitchFamily="2" charset="0"/>
              </a:rPr>
              <a:t>the </a:t>
            </a:r>
            <a:r>
              <a:rPr lang="fr-FR" sz="900" i="1" dirty="0" err="1">
                <a:latin typeface="Montserrat" panose="00000500000000000000" pitchFamily="2" charset="0"/>
              </a:rPr>
              <a:t>winemaking</a:t>
            </a:r>
            <a:r>
              <a:rPr lang="fr-FR" sz="900" i="1" dirty="0">
                <a:latin typeface="Montserrat" panose="00000500000000000000" pitchFamily="2" charset="0"/>
              </a:rPr>
              <a:t> process </a:t>
            </a:r>
            <a:r>
              <a:rPr lang="fr-FR" sz="900" i="1" dirty="0" err="1">
                <a:latin typeface="Montserrat" panose="00000500000000000000" pitchFamily="2" charset="0"/>
              </a:rPr>
              <a:t>follows</a:t>
            </a:r>
            <a:endParaRPr lang="fr-FR" sz="900" i="1" dirty="0">
              <a:latin typeface="Montserrat" panose="00000500000000000000" pitchFamily="2" charset="0"/>
            </a:endParaRPr>
          </a:p>
          <a:p>
            <a:pPr algn="just"/>
            <a:r>
              <a:rPr lang="fr-FR" sz="900" i="1" dirty="0">
                <a:latin typeface="Montserrat" panose="00000500000000000000" pitchFamily="2" charset="0"/>
              </a:rPr>
              <a:t>a </a:t>
            </a:r>
            <a:r>
              <a:rPr lang="fr-FR" sz="900" i="1" dirty="0" err="1">
                <a:latin typeface="Montserrat" panose="00000500000000000000" pitchFamily="2" charset="0"/>
              </a:rPr>
              <a:t>traditional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approach</a:t>
            </a:r>
            <a:r>
              <a:rPr lang="fr-FR" sz="900" i="1" dirty="0">
                <a:latin typeface="Montserrat" panose="00000500000000000000" pitchFamily="2" charset="0"/>
              </a:rPr>
              <a:t>. The </a:t>
            </a:r>
            <a:r>
              <a:rPr lang="fr-FR" sz="900" i="1" dirty="0" err="1">
                <a:latin typeface="Montserrat" panose="00000500000000000000" pitchFamily="2" charset="0"/>
              </a:rPr>
              <a:t>different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grape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varieties</a:t>
            </a:r>
            <a:r>
              <a:rPr lang="fr-FR" sz="900" i="1" dirty="0">
                <a:latin typeface="Montserrat" panose="00000500000000000000" pitchFamily="2" charset="0"/>
              </a:rPr>
              <a:t> are </a:t>
            </a:r>
            <a:r>
              <a:rPr lang="fr-FR" sz="900" i="1" dirty="0" err="1">
                <a:latin typeface="Montserrat" panose="00000500000000000000" pitchFamily="2" charset="0"/>
              </a:rPr>
              <a:t>vinified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separately</a:t>
            </a:r>
            <a:r>
              <a:rPr lang="fr-FR" sz="900" i="1" dirty="0">
                <a:latin typeface="Montserrat" panose="00000500000000000000" pitchFamily="2" charset="0"/>
              </a:rPr>
              <a:t>, </a:t>
            </a:r>
            <a:r>
              <a:rPr lang="fr-FR" sz="900" i="1" dirty="0" err="1">
                <a:latin typeface="Montserrat" panose="00000500000000000000" pitchFamily="2" charset="0"/>
              </a:rPr>
              <a:t>with</a:t>
            </a:r>
            <a:r>
              <a:rPr lang="fr-FR" sz="900" i="1" dirty="0">
                <a:latin typeface="Montserrat" panose="00000500000000000000" pitchFamily="2" charset="0"/>
              </a:rPr>
              <a:t> the </a:t>
            </a:r>
            <a:r>
              <a:rPr lang="fr-FR" sz="900" i="1" dirty="0" err="1">
                <a:latin typeface="Montserrat" panose="00000500000000000000" pitchFamily="2" charset="0"/>
              </a:rPr>
              <a:t>harvest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fully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destemmed</a:t>
            </a:r>
            <a:endParaRPr lang="fr-FR" sz="900" i="1" dirty="0">
              <a:latin typeface="Montserrat" panose="00000500000000000000" pitchFamily="2" charset="0"/>
            </a:endParaRPr>
          </a:p>
          <a:p>
            <a:pPr algn="just"/>
            <a:r>
              <a:rPr lang="fr-FR" sz="900" i="1" dirty="0">
                <a:latin typeface="Montserrat" panose="00000500000000000000" pitchFamily="2" charset="0"/>
              </a:rPr>
              <a:t>and </a:t>
            </a:r>
            <a:r>
              <a:rPr lang="fr-FR" sz="900" i="1" dirty="0" err="1">
                <a:latin typeface="Montserrat" panose="00000500000000000000" pitchFamily="2" charset="0"/>
              </a:rPr>
              <a:t>crushed</a:t>
            </a:r>
            <a:r>
              <a:rPr lang="fr-FR" sz="900" i="1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157F619-5DFB-2545-8283-B7DC214BB128}"/>
              </a:ext>
            </a:extLst>
          </p:cNvPr>
          <p:cNvSpPr txBox="1"/>
          <p:nvPr/>
        </p:nvSpPr>
        <p:spPr>
          <a:xfrm>
            <a:off x="5160864" y="5253166"/>
            <a:ext cx="2159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AGING</a:t>
            </a:r>
          </a:p>
          <a:p>
            <a:pPr algn="just"/>
            <a:r>
              <a:rPr lang="fr-FR" sz="900" i="1" dirty="0">
                <a:latin typeface="Montserrat" panose="00000500000000000000" pitchFamily="2" charset="0"/>
              </a:rPr>
              <a:t>Syrah and Grenache </a:t>
            </a:r>
            <a:r>
              <a:rPr lang="fr-FR" sz="900" i="1" dirty="0" err="1">
                <a:latin typeface="Montserrat" panose="00000500000000000000" pitchFamily="2" charset="0"/>
              </a:rPr>
              <a:t>wines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zre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aged</a:t>
            </a:r>
            <a:r>
              <a:rPr lang="fr-FR" sz="900" i="1" dirty="0">
                <a:latin typeface="Montserrat" panose="00000500000000000000" pitchFamily="2" charset="0"/>
              </a:rPr>
              <a:t> for 10 </a:t>
            </a:r>
            <a:r>
              <a:rPr lang="fr-FR" sz="900" i="1" dirty="0" err="1">
                <a:latin typeface="Montserrat" panose="00000500000000000000" pitchFamily="2" charset="0"/>
              </a:rPr>
              <a:t>months</a:t>
            </a:r>
            <a:r>
              <a:rPr lang="fr-FR" sz="900" i="1" dirty="0">
                <a:latin typeface="Montserrat" panose="00000500000000000000" pitchFamily="2" charset="0"/>
              </a:rPr>
              <a:t> in foudres, demi-muids, and barrels to </a:t>
            </a:r>
            <a:r>
              <a:rPr lang="fr-FR" sz="900" i="1" dirty="0" err="1">
                <a:latin typeface="Montserrat" panose="00000500000000000000" pitchFamily="2" charset="0"/>
              </a:rPr>
              <a:t>enhance</a:t>
            </a:r>
            <a:r>
              <a:rPr lang="fr-FR" sz="900" i="1" dirty="0">
                <a:latin typeface="Montserrat" panose="00000500000000000000" pitchFamily="2" charset="0"/>
              </a:rPr>
              <a:t> tannin </a:t>
            </a:r>
            <a:r>
              <a:rPr lang="fr-FR" sz="900" i="1" dirty="0" err="1">
                <a:latin typeface="Montserrat" panose="00000500000000000000" pitchFamily="2" charset="0"/>
              </a:rPr>
              <a:t>coating</a:t>
            </a:r>
            <a:r>
              <a:rPr lang="fr-FR" sz="900" i="1" dirty="0">
                <a:latin typeface="Montserrat" panose="00000500000000000000" pitchFamily="2" charset="0"/>
              </a:rPr>
              <a:t>, </a:t>
            </a:r>
            <a:r>
              <a:rPr lang="fr-FR" sz="900" i="1" dirty="0" err="1">
                <a:latin typeface="Montserrat" panose="00000500000000000000" pitchFamily="2" charset="0"/>
              </a:rPr>
              <a:t>roundness</a:t>
            </a:r>
            <a:r>
              <a:rPr lang="fr-FR" sz="900" i="1" dirty="0">
                <a:latin typeface="Montserrat" panose="00000500000000000000" pitchFamily="2" charset="0"/>
              </a:rPr>
              <a:t>, and </a:t>
            </a:r>
            <a:r>
              <a:rPr lang="fr-FR" sz="900" i="1" dirty="0" err="1">
                <a:latin typeface="Montserrat" panose="00000500000000000000" pitchFamily="2" charset="0"/>
              </a:rPr>
              <a:t>sweetness</a:t>
            </a:r>
            <a:r>
              <a:rPr lang="fr-FR" sz="900" i="1" dirty="0">
                <a:latin typeface="Montserrat" panose="00000500000000000000" pitchFamily="2" charset="0"/>
              </a:rPr>
              <a:t>. The final </a:t>
            </a:r>
            <a:r>
              <a:rPr lang="fr-FR" sz="900" i="1" dirty="0" err="1">
                <a:latin typeface="Montserrat" panose="00000500000000000000" pitchFamily="2" charset="0"/>
              </a:rPr>
              <a:t>blend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is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determined</a:t>
            </a:r>
            <a:r>
              <a:rPr lang="fr-FR" sz="900" i="1" dirty="0">
                <a:latin typeface="Montserrat" panose="00000500000000000000" pitchFamily="2" charset="0"/>
              </a:rPr>
              <a:t> and </a:t>
            </a:r>
            <a:r>
              <a:rPr lang="fr-FR" sz="900" i="1" dirty="0" err="1">
                <a:latin typeface="Montserrat" panose="00000500000000000000" pitchFamily="2" charset="0"/>
              </a:rPr>
              <a:t>performed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just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before</a:t>
            </a:r>
            <a:r>
              <a:rPr lang="fr-FR" sz="900" i="1" dirty="0">
                <a:latin typeface="Montserrat" panose="00000500000000000000" pitchFamily="2" charset="0"/>
              </a:rPr>
              <a:t> </a:t>
            </a:r>
            <a:r>
              <a:rPr lang="fr-FR" sz="900" i="1" dirty="0" err="1">
                <a:latin typeface="Montserrat" panose="00000500000000000000" pitchFamily="2" charset="0"/>
              </a:rPr>
              <a:t>bottling</a:t>
            </a:r>
            <a:r>
              <a:rPr lang="fr-FR" sz="900" i="1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39034E1-0DDE-754D-2871-1CA10A92973B}"/>
              </a:ext>
            </a:extLst>
          </p:cNvPr>
          <p:cNvSpPr txBox="1"/>
          <p:nvPr/>
        </p:nvSpPr>
        <p:spPr>
          <a:xfrm>
            <a:off x="5137770" y="652264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TASTING NOTES</a:t>
            </a:r>
          </a:p>
        </p:txBody>
      </p:sp>
      <p:pic>
        <p:nvPicPr>
          <p:cNvPr id="40" name="Image 39" descr="Une image contenant symbole, Police, clipart, logo&#10;&#10;Le contenu généré par l’IA peut être incorrect.">
            <a:extLst>
              <a:ext uri="{FF2B5EF4-FFF2-40B4-BE49-F238E27FC236}">
                <a16:creationId xmlns:a16="http://schemas.microsoft.com/office/drawing/2014/main" id="{849146A7-F9F1-670F-C9D7-28DD88E41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2832077"/>
            <a:ext cx="288000" cy="288000"/>
          </a:xfrm>
          <a:prstGeom prst="rect">
            <a:avLst/>
          </a:prstGeom>
        </p:spPr>
      </p:pic>
      <p:pic>
        <p:nvPicPr>
          <p:cNvPr id="42" name="Image 41" descr="Une image contenant arme, coup-de-poing américain&#10;&#10;Le contenu généré par l’IA peut être incorrect.">
            <a:extLst>
              <a:ext uri="{FF2B5EF4-FFF2-40B4-BE49-F238E27FC236}">
                <a16:creationId xmlns:a16="http://schemas.microsoft.com/office/drawing/2014/main" id="{BFC0D4CA-7498-EBA4-F5E6-F51593B0C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3671355"/>
            <a:ext cx="288000" cy="288000"/>
          </a:xfrm>
          <a:prstGeom prst="rect">
            <a:avLst/>
          </a:prstGeom>
        </p:spPr>
      </p:pic>
      <p:pic>
        <p:nvPicPr>
          <p:cNvPr id="44" name="Image 43" descr="Une image contenant cercle, conception&#10;&#10;Le contenu généré par l’IA peut être incorrect.">
            <a:extLst>
              <a:ext uri="{FF2B5EF4-FFF2-40B4-BE49-F238E27FC236}">
                <a16:creationId xmlns:a16="http://schemas.microsoft.com/office/drawing/2014/main" id="{D73CE580-C01A-AA99-79F1-D543CD88C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6" y="5249394"/>
            <a:ext cx="288000" cy="288000"/>
          </a:xfrm>
          <a:prstGeom prst="rect">
            <a:avLst/>
          </a:prstGeom>
        </p:spPr>
      </p:pic>
      <p:pic>
        <p:nvPicPr>
          <p:cNvPr id="46" name="Image 45" descr="Une image contenant croquis, cercl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2DEF9FA8-AD63-675F-55EE-FA4CB1A17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7" y="6559143"/>
            <a:ext cx="288000" cy="2880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450CB908-A7C1-FFF0-2A38-F494E58C0104}"/>
              </a:ext>
            </a:extLst>
          </p:cNvPr>
          <p:cNvSpPr txBox="1"/>
          <p:nvPr/>
        </p:nvSpPr>
        <p:spPr>
          <a:xfrm>
            <a:off x="1739053" y="9662666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3 route de Bédarrides – BP 58 – 84230 Châteauneuf-du-Pape Cedex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T. 04 90 83 70 28 – contact@famillejeune.fr – www.famillejeune.fr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0010F5-10B9-3AE3-E26A-CCA1CD29C8AE}"/>
              </a:ext>
            </a:extLst>
          </p:cNvPr>
          <p:cNvSpPr txBox="1"/>
          <p:nvPr/>
        </p:nvSpPr>
        <p:spPr>
          <a:xfrm>
            <a:off x="662086" y="6751806"/>
            <a:ext cx="1773900" cy="112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Nez de fruits rouges écrasés. Bouche juteuse et mûre avec des fruits rouges épicés, et une note subtile de cèdre. Tannins bien dosés et fins qui donnent de la structure.</a:t>
            </a:r>
            <a:endParaRPr lang="fr-FR" sz="9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5D6C49-6D24-16B0-8F89-F1F40E3233A9}"/>
              </a:ext>
            </a:extLst>
          </p:cNvPr>
          <p:cNvSpPr txBox="1"/>
          <p:nvPr/>
        </p:nvSpPr>
        <p:spPr>
          <a:xfrm>
            <a:off x="5160864" y="6720761"/>
            <a:ext cx="22015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i="1" dirty="0">
                <a:latin typeface="Montserrat" panose="00000500000000000000" pitchFamily="2" charset="0"/>
              </a:rPr>
              <a:t>Crushed red fruit. Juicy and ripe on the palate, with spicy red fruit and a subtle note of cedar. Well-balanced, fine tannins give structure.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72D579C-F3FE-1B25-C4F4-812D609B25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525" y="2662311"/>
            <a:ext cx="1543915" cy="2921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F4C5443-E083-5055-42B9-7D6B40B6DD4A}"/>
              </a:ext>
            </a:extLst>
          </p:cNvPr>
          <p:cNvSpPr txBox="1"/>
          <p:nvPr/>
        </p:nvSpPr>
        <p:spPr>
          <a:xfrm>
            <a:off x="4929219" y="213186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ontserrat SemiBold" panose="00000700000000000000" pitchFamily="2" charset="0"/>
              </a:rPr>
              <a:t>93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DC34B7-A268-8660-DDF6-2F1EC3073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986" y="2088119"/>
            <a:ext cx="1331337" cy="4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370</Words>
  <Application>Microsoft Office PowerPoint</Application>
  <PresentationFormat>Personnalisé</PresentationFormat>
  <Paragraphs>36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Book Antiqua</vt:lpstr>
      <vt:lpstr>Montserrat</vt:lpstr>
      <vt:lpstr>Montserrat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VITTECOQ</dc:creator>
  <cp:lastModifiedBy>Justine AUDU</cp:lastModifiedBy>
  <cp:revision>17</cp:revision>
  <dcterms:created xsi:type="dcterms:W3CDTF">2025-02-08T16:43:38Z</dcterms:created>
  <dcterms:modified xsi:type="dcterms:W3CDTF">2025-11-18T08:55:33Z</dcterms:modified>
</cp:coreProperties>
</file>