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3"/>
    <a:srgbClr val="ECE5D8"/>
    <a:srgbClr val="D3C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949" y="-1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1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7663714-1AC6-6CD5-56CA-2DA59D1E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-1610"/>
            <a:ext cx="7558766" cy="1069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8312883-A2F1-E6B7-62B1-4E7BF036660B}"/>
              </a:ext>
            </a:extLst>
          </p:cNvPr>
          <p:cNvSpPr/>
          <p:nvPr/>
        </p:nvSpPr>
        <p:spPr>
          <a:xfrm>
            <a:off x="4973490" y="3135730"/>
            <a:ext cx="2592000" cy="3340991"/>
          </a:xfrm>
          <a:prstGeom prst="rect">
            <a:avLst/>
          </a:prstGeom>
          <a:solidFill>
            <a:srgbClr val="F1E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A8060C-A8D5-60C3-69C8-1EB823864544}"/>
              </a:ext>
            </a:extLst>
          </p:cNvPr>
          <p:cNvSpPr txBox="1"/>
          <p:nvPr/>
        </p:nvSpPr>
        <p:spPr>
          <a:xfrm>
            <a:off x="2350241" y="1193006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Book Antiqua" panose="02040602050305030304" pitchFamily="18" charset="0"/>
              </a:rPr>
              <a:t>Châteauneuf-du-Pape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AF995-A2F4-26A6-1805-EA3B65D07C1A}"/>
              </a:ext>
            </a:extLst>
          </p:cNvPr>
          <p:cNvSpPr txBox="1"/>
          <p:nvPr/>
        </p:nvSpPr>
        <p:spPr>
          <a:xfrm>
            <a:off x="2352675" y="148828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2023</a:t>
            </a:r>
          </a:p>
        </p:txBody>
      </p:sp>
      <p:pic>
        <p:nvPicPr>
          <p:cNvPr id="9" name="Image 8" descr="Une image contenant cercle, dessin humoristique, Graphique, art&#10;&#10;Le contenu généré par l’IA peut être incorrect.">
            <a:extLst>
              <a:ext uri="{FF2B5EF4-FFF2-40B4-BE49-F238E27FC236}">
                <a16:creationId xmlns:a16="http://schemas.microsoft.com/office/drawing/2014/main" id="{EA96B91D-123A-6906-4C0C-7DE6782C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17" y="1029147"/>
            <a:ext cx="720000" cy="72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9B7C20-FB2F-D233-E166-E55A7C3B7744}"/>
              </a:ext>
            </a:extLst>
          </p:cNvPr>
          <p:cNvSpPr txBox="1"/>
          <p:nvPr/>
        </p:nvSpPr>
        <p:spPr>
          <a:xfrm>
            <a:off x="631551" y="2339318"/>
            <a:ext cx="21419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Grenache noir 100%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B60AB0-8E9E-4B69-859E-02093C9384A5}"/>
              </a:ext>
            </a:extLst>
          </p:cNvPr>
          <p:cNvSpPr txBox="1"/>
          <p:nvPr/>
        </p:nvSpPr>
        <p:spPr>
          <a:xfrm>
            <a:off x="672567" y="2818671"/>
            <a:ext cx="26404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fr-FR" sz="9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Parcelle de très vieilles vignes situées sur le quartier La Gardiole (Les Sables). Ce terroir, au sol de safre, offre à cette cuvée aux petits grains de tanins et au toucher soyeux, un potentiel aromatique hors norme, une très grande finesse et de l’élégance.</a:t>
            </a:r>
            <a:endParaRPr lang="fr-FR" sz="9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102E69-1A5F-AF40-E82B-5B84CACA35A8}"/>
              </a:ext>
            </a:extLst>
          </p:cNvPr>
          <p:cNvSpPr txBox="1"/>
          <p:nvPr/>
        </p:nvSpPr>
        <p:spPr>
          <a:xfrm>
            <a:off x="666411" y="5009298"/>
            <a:ext cx="22773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ÉLEVAGE</a:t>
            </a:r>
          </a:p>
          <a:p>
            <a:pPr algn="just"/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Œuf de Beaune, béton, pour lisser les tanins et garder les arômes fruités.</a:t>
            </a:r>
            <a:endParaRPr lang="fr-FR" sz="9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471655-D6F7-B77B-CC1D-555CD73A2AAE}"/>
              </a:ext>
            </a:extLst>
          </p:cNvPr>
          <p:cNvSpPr txBox="1"/>
          <p:nvPr/>
        </p:nvSpPr>
        <p:spPr>
          <a:xfrm>
            <a:off x="666411" y="5701849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DÉGUSTATION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C97EE4-6949-DF5F-371B-B1AD657EE3FC}"/>
              </a:ext>
            </a:extLst>
          </p:cNvPr>
          <p:cNvSpPr txBox="1"/>
          <p:nvPr/>
        </p:nvSpPr>
        <p:spPr>
          <a:xfrm>
            <a:off x="655585" y="6659744"/>
            <a:ext cx="17363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Montserrat SemiBold" panose="00000700000000000000" pitchFamily="2" charset="0"/>
              </a:rPr>
              <a:t>Garde : </a:t>
            </a:r>
            <a:r>
              <a:rPr lang="fr-FR" sz="900" dirty="0">
                <a:latin typeface="Montserrat" panose="00000500000000000000" pitchFamily="2" charset="0"/>
              </a:rPr>
              <a:t>10 à 15 ans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Service : </a:t>
            </a:r>
            <a:r>
              <a:rPr lang="fr-FR" sz="900" dirty="0">
                <a:latin typeface="Montserrat" panose="00000500000000000000" pitchFamily="2" charset="0"/>
              </a:rPr>
              <a:t>16-18 °C / 60-64 °F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Formats : </a:t>
            </a:r>
            <a:r>
              <a:rPr lang="fr-FR" sz="900" dirty="0">
                <a:latin typeface="Montserrat" panose="00000500000000000000" pitchFamily="2" charset="0"/>
              </a:rPr>
              <a:t>75 cl – 150 cl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AC45071-0DEA-FBFD-1ED6-7C9D593D0B2C}"/>
              </a:ext>
            </a:extLst>
          </p:cNvPr>
          <p:cNvSpPr txBox="1"/>
          <p:nvPr/>
        </p:nvSpPr>
        <p:spPr>
          <a:xfrm>
            <a:off x="447675" y="7399988"/>
            <a:ext cx="23931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REVUE DE PRESSE</a:t>
            </a:r>
            <a:endParaRPr lang="fr-FR" sz="900" dirty="0"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Jancis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 Robinson = 16,5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Vinous (oct. 2025) : 90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Jeb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Dunnuck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 (nov. 2025) : 94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Wine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Advocate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 (nov. 2025) : 93 pts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7278D2-AB91-5B6F-BC2E-EA8E4C405D11}"/>
              </a:ext>
            </a:extLst>
          </p:cNvPr>
          <p:cNvSpPr/>
          <p:nvPr/>
        </p:nvSpPr>
        <p:spPr>
          <a:xfrm>
            <a:off x="4831739" y="2013643"/>
            <a:ext cx="2912087" cy="983934"/>
          </a:xfrm>
          <a:prstGeom prst="rect">
            <a:avLst/>
          </a:prstGeom>
          <a:solidFill>
            <a:schemeClr val="bg1"/>
          </a:solidFill>
          <a:ln>
            <a:solidFill>
              <a:srgbClr val="D3C4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14DF8FF-8594-5163-EECB-C33BB511CAF4}"/>
              </a:ext>
            </a:extLst>
          </p:cNvPr>
          <p:cNvCxnSpPr>
            <a:cxnSpLocks/>
          </p:cNvCxnSpPr>
          <p:nvPr/>
        </p:nvCxnSpPr>
        <p:spPr>
          <a:xfrm>
            <a:off x="4914901" y="2556308"/>
            <a:ext cx="2272539" cy="0"/>
          </a:xfrm>
          <a:prstGeom prst="line">
            <a:avLst/>
          </a:prstGeom>
          <a:ln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4671E75-8C45-85D7-E8D1-36E20A69040F}"/>
              </a:ext>
            </a:extLst>
          </p:cNvPr>
          <p:cNvCxnSpPr/>
          <p:nvPr/>
        </p:nvCxnSpPr>
        <p:spPr>
          <a:xfrm>
            <a:off x="5484492" y="2187952"/>
            <a:ext cx="0" cy="262354"/>
          </a:xfrm>
          <a:prstGeom prst="line">
            <a:avLst/>
          </a:prstGeom>
          <a:ln w="12700"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ABB32E6-110B-A794-935F-4D2BA34F4C1A}"/>
              </a:ext>
            </a:extLst>
          </p:cNvPr>
          <p:cNvCxnSpPr/>
          <p:nvPr/>
        </p:nvCxnSpPr>
        <p:spPr>
          <a:xfrm>
            <a:off x="5484492" y="2592991"/>
            <a:ext cx="0" cy="262354"/>
          </a:xfrm>
          <a:prstGeom prst="line">
            <a:avLst/>
          </a:prstGeom>
          <a:ln w="12700"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8C61F4B-F74B-3B57-C69A-5DD8378B35B5}"/>
              </a:ext>
            </a:extLst>
          </p:cNvPr>
          <p:cNvSpPr txBox="1"/>
          <p:nvPr/>
        </p:nvSpPr>
        <p:spPr>
          <a:xfrm>
            <a:off x="4999322" y="3158331"/>
            <a:ext cx="25020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en-US" sz="900" i="1" dirty="0">
                <a:latin typeface="Montserrat" panose="00000500000000000000" pitchFamily="2" charset="0"/>
              </a:rPr>
              <a:t>A plot of very old vines located in the La </a:t>
            </a:r>
            <a:r>
              <a:rPr lang="en-US" sz="900" i="1" dirty="0" err="1">
                <a:latin typeface="Montserrat" panose="00000500000000000000" pitchFamily="2" charset="0"/>
              </a:rPr>
              <a:t>Gardiole</a:t>
            </a:r>
            <a:r>
              <a:rPr lang="en-US" sz="900" i="1" dirty="0">
                <a:latin typeface="Montserrat" panose="00000500000000000000" pitchFamily="2" charset="0"/>
              </a:rPr>
              <a:t> district (Les Sables). This terroir, with its saffron soil, gives this cuvée, with its small grains of tannin and silky touch, outstanding aromatic potential, great finesse and elegance.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CA5211D-D133-95FE-485D-667556C3EB47}"/>
              </a:ext>
            </a:extLst>
          </p:cNvPr>
          <p:cNvSpPr txBox="1"/>
          <p:nvPr/>
        </p:nvSpPr>
        <p:spPr>
          <a:xfrm>
            <a:off x="4986942" y="4235030"/>
            <a:ext cx="25020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VIVIFICATION</a:t>
            </a:r>
          </a:p>
          <a:p>
            <a:pPr algn="just"/>
            <a:r>
              <a:rPr lang="en-US" sz="900" i="1" dirty="0">
                <a:latin typeface="Montserrat" panose="00000500000000000000" pitchFamily="2" charset="0"/>
              </a:rPr>
              <a:t>Traditional method with total destemming. Temperature-controlled alcoholic fermentation in stainless steel vats. Long vatting period.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157F619-5DFB-2545-8283-B7DC214BB128}"/>
              </a:ext>
            </a:extLst>
          </p:cNvPr>
          <p:cNvSpPr txBox="1"/>
          <p:nvPr/>
        </p:nvSpPr>
        <p:spPr>
          <a:xfrm>
            <a:off x="4999322" y="5046564"/>
            <a:ext cx="24853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AGING</a:t>
            </a:r>
          </a:p>
          <a:p>
            <a:pPr algn="just"/>
            <a:r>
              <a:rPr lang="en-US" sz="900" i="1" dirty="0">
                <a:latin typeface="Montserrat" panose="00000500000000000000" pitchFamily="2" charset="0"/>
              </a:rPr>
              <a:t>In </a:t>
            </a:r>
            <a:r>
              <a:rPr lang="en-US" sz="900" i="1" dirty="0" err="1">
                <a:latin typeface="Montserrat" panose="00000500000000000000" pitchFamily="2" charset="0"/>
              </a:rPr>
              <a:t>Œuf</a:t>
            </a:r>
            <a:r>
              <a:rPr lang="en-US" sz="900" i="1" dirty="0">
                <a:latin typeface="Montserrat" panose="00000500000000000000" pitchFamily="2" charset="0"/>
              </a:rPr>
              <a:t> de Beaune, concrete, to smooth tannins and retain fruity aromas.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39034E1-0DDE-754D-2871-1CA10A92973B}"/>
              </a:ext>
            </a:extLst>
          </p:cNvPr>
          <p:cNvSpPr txBox="1"/>
          <p:nvPr/>
        </p:nvSpPr>
        <p:spPr>
          <a:xfrm>
            <a:off x="4999322" y="5610804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TASTING NOTES</a:t>
            </a:r>
          </a:p>
        </p:txBody>
      </p:sp>
      <p:pic>
        <p:nvPicPr>
          <p:cNvPr id="40" name="Image 39" descr="Une image contenant symbole, Police, clipart, logo&#10;&#10;Le contenu généré par l’IA peut être incorrect.">
            <a:extLst>
              <a:ext uri="{FF2B5EF4-FFF2-40B4-BE49-F238E27FC236}">
                <a16:creationId xmlns:a16="http://schemas.microsoft.com/office/drawing/2014/main" id="{849146A7-F9F1-670F-C9D7-28DD88E41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2803049"/>
            <a:ext cx="288000" cy="288000"/>
          </a:xfrm>
          <a:prstGeom prst="rect">
            <a:avLst/>
          </a:prstGeom>
        </p:spPr>
      </p:pic>
      <p:pic>
        <p:nvPicPr>
          <p:cNvPr id="42" name="Image 41" descr="Une image contenant arme, coup-de-poing américain&#10;&#10;Le contenu généré par l’IA peut être incorrect.">
            <a:extLst>
              <a:ext uri="{FF2B5EF4-FFF2-40B4-BE49-F238E27FC236}">
                <a16:creationId xmlns:a16="http://schemas.microsoft.com/office/drawing/2014/main" id="{BFC0D4CA-7498-EBA4-F5E6-F51593B0C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1" y="4059966"/>
            <a:ext cx="288000" cy="288000"/>
          </a:xfrm>
          <a:prstGeom prst="rect">
            <a:avLst/>
          </a:prstGeom>
        </p:spPr>
      </p:pic>
      <p:pic>
        <p:nvPicPr>
          <p:cNvPr id="44" name="Image 43" descr="Une image contenant cercle, conception&#10;&#10;Le contenu généré par l’IA peut être incorrect.">
            <a:extLst>
              <a:ext uri="{FF2B5EF4-FFF2-40B4-BE49-F238E27FC236}">
                <a16:creationId xmlns:a16="http://schemas.microsoft.com/office/drawing/2014/main" id="{D73CE580-C01A-AA99-79F1-D543CD88C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1" y="5008835"/>
            <a:ext cx="288000" cy="288000"/>
          </a:xfrm>
          <a:prstGeom prst="rect">
            <a:avLst/>
          </a:prstGeom>
        </p:spPr>
      </p:pic>
      <p:pic>
        <p:nvPicPr>
          <p:cNvPr id="46" name="Image 45" descr="Une image contenant croquis, cercl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2DEF9FA8-AD63-675F-55EE-FA4CB1A173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1" y="5700622"/>
            <a:ext cx="288000" cy="2880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450CB908-A7C1-FFF0-2A38-F494E58C0104}"/>
              </a:ext>
            </a:extLst>
          </p:cNvPr>
          <p:cNvSpPr txBox="1"/>
          <p:nvPr/>
        </p:nvSpPr>
        <p:spPr>
          <a:xfrm>
            <a:off x="1733957" y="9667134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3 route de Bédarrides – BP 58 – 84230 Châteauneuf-du-Pape Cedex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T. 04 90 83 70 28 – contact@famillejeune.fr – www.famillejeune.fr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0010F5-10B9-3AE3-E26A-CCA1CD29C8AE}"/>
              </a:ext>
            </a:extLst>
          </p:cNvPr>
          <p:cNvSpPr txBox="1"/>
          <p:nvPr/>
        </p:nvSpPr>
        <p:spPr>
          <a:xfrm>
            <a:off x="669685" y="5890459"/>
            <a:ext cx="2062646" cy="67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Nez de fraise écrasée et de fruits rouges. Attaque est riche et puissante, tannins sont fermes et denses, serrés.</a:t>
            </a:r>
            <a:endParaRPr lang="fr-FR" sz="9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5D6C49-6D24-16B0-8F89-F1F40E3233A9}"/>
              </a:ext>
            </a:extLst>
          </p:cNvPr>
          <p:cNvSpPr txBox="1"/>
          <p:nvPr/>
        </p:nvSpPr>
        <p:spPr>
          <a:xfrm>
            <a:off x="5009787" y="5805554"/>
            <a:ext cx="2469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i="1" dirty="0">
                <a:latin typeface="Montserrat" panose="00000500000000000000" pitchFamily="2" charset="0"/>
              </a:rPr>
              <a:t>Nose of crushed strawberry and red fruit. The attack is rich and powerful, with firm, dense, tight tannins.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47A72F-710A-921A-AEB8-6E0C709A40A6}"/>
              </a:ext>
            </a:extLst>
          </p:cNvPr>
          <p:cNvSpPr txBox="1"/>
          <p:nvPr/>
        </p:nvSpPr>
        <p:spPr>
          <a:xfrm>
            <a:off x="629287" y="2091019"/>
            <a:ext cx="13019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latin typeface="Book Antiqua" panose="02040602050305030304" pitchFamily="18" charset="0"/>
              </a:rPr>
              <a:t>Cuvée </a:t>
            </a:r>
            <a:r>
              <a:rPr lang="fr-FR" sz="1500" b="1" dirty="0" err="1">
                <a:latin typeface="Book Antiqua" panose="02040602050305030304" pitchFamily="18" charset="0"/>
              </a:rPr>
              <a:t>Hérès</a:t>
            </a:r>
            <a:endParaRPr lang="fr-FR" sz="1500" b="1" dirty="0">
              <a:latin typeface="Book Antiqua" panose="0204060205030503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933FBB-D821-5597-A3D1-EAC791AA5F1F}"/>
              </a:ext>
            </a:extLst>
          </p:cNvPr>
          <p:cNvSpPr txBox="1"/>
          <p:nvPr/>
        </p:nvSpPr>
        <p:spPr>
          <a:xfrm>
            <a:off x="656537" y="4101083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VINIFICATION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715DD05-8973-D030-6E6C-C7699ED23EA1}"/>
              </a:ext>
            </a:extLst>
          </p:cNvPr>
          <p:cNvSpPr txBox="1"/>
          <p:nvPr/>
        </p:nvSpPr>
        <p:spPr>
          <a:xfrm>
            <a:off x="670935" y="4315353"/>
            <a:ext cx="242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>
                <a:latin typeface="Montserrat" panose="00000500000000000000" pitchFamily="2" charset="0"/>
              </a:rPr>
              <a:t>Méthode traditionnelle avec éraflage total. La fermentation alcoolique, thermorégulée, se fait en cuve inox. Cuvaison longue.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9256951-39FB-ED91-36AA-B6F2FD8C4DA7}"/>
              </a:ext>
            </a:extLst>
          </p:cNvPr>
          <p:cNvSpPr txBox="1"/>
          <p:nvPr/>
        </p:nvSpPr>
        <p:spPr>
          <a:xfrm>
            <a:off x="4854469" y="2134241"/>
            <a:ext cx="76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16,5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AEBADCB-E43A-8233-8B7A-24B502FA1A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023" y="2243813"/>
            <a:ext cx="1914252" cy="695971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C0A7A08-C3EC-EB26-67AE-D70A01403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217" y="2130983"/>
            <a:ext cx="1826482" cy="345632"/>
          </a:xfrm>
          <a:prstGeom prst="rect">
            <a:avLst/>
          </a:prstGeom>
        </p:spPr>
      </p:pic>
      <p:pic>
        <p:nvPicPr>
          <p:cNvPr id="1026" name="Picture 2" descr="Jeb Dunnuck – Millésime 2020 – Domaine des Escaravailles">
            <a:extLst>
              <a:ext uri="{FF2B5EF4-FFF2-40B4-BE49-F238E27FC236}">
                <a16:creationId xmlns:a16="http://schemas.microsoft.com/office/drawing/2014/main" id="{98FB2287-EEAD-1A7C-CB92-5B9B1E47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76" y="2585070"/>
            <a:ext cx="735499" cy="3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0A0A1C7-EA68-147C-873B-175862E693C1}"/>
              </a:ext>
            </a:extLst>
          </p:cNvPr>
          <p:cNvSpPr txBox="1"/>
          <p:nvPr/>
        </p:nvSpPr>
        <p:spPr>
          <a:xfrm>
            <a:off x="4876240" y="2591441"/>
            <a:ext cx="76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355590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323</Words>
  <Application>Microsoft Office PowerPoint</Application>
  <PresentationFormat>Personnalisé</PresentationFormat>
  <Paragraphs>32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Book Antiqua</vt:lpstr>
      <vt:lpstr>Montserrat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VITTECOQ</dc:creator>
  <cp:lastModifiedBy>Justine AUDU</cp:lastModifiedBy>
  <cp:revision>26</cp:revision>
  <dcterms:created xsi:type="dcterms:W3CDTF">2025-02-08T16:43:38Z</dcterms:created>
  <dcterms:modified xsi:type="dcterms:W3CDTF">2025-11-18T08:58:12Z</dcterms:modified>
</cp:coreProperties>
</file>