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CE3"/>
    <a:srgbClr val="ECE5D8"/>
    <a:srgbClr val="D3C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7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5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17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44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7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88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27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87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2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85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0411-45D9-4919-9D3E-97D0F55236A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58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2F0411-45D9-4919-9D3E-97D0F55236AB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5479D-7644-4BBF-8062-823429B22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1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57663714-1AC6-6CD5-56CA-2DA59D1EC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3" y="-187"/>
            <a:ext cx="7558766" cy="1069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8312883-A2F1-E6B7-62B1-4E7BF036660B}"/>
              </a:ext>
            </a:extLst>
          </p:cNvPr>
          <p:cNvSpPr/>
          <p:nvPr/>
        </p:nvSpPr>
        <p:spPr>
          <a:xfrm>
            <a:off x="4831738" y="3177516"/>
            <a:ext cx="2592000" cy="4202792"/>
          </a:xfrm>
          <a:prstGeom prst="rect">
            <a:avLst/>
          </a:prstGeom>
          <a:solidFill>
            <a:srgbClr val="F1EC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2A8060C-A8D5-60C3-69C8-1EB823864544}"/>
              </a:ext>
            </a:extLst>
          </p:cNvPr>
          <p:cNvSpPr txBox="1"/>
          <p:nvPr/>
        </p:nvSpPr>
        <p:spPr>
          <a:xfrm>
            <a:off x="2350241" y="1193006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Book Antiqua" panose="02040602050305030304" pitchFamily="18" charset="0"/>
              </a:rPr>
              <a:t>Côtes-du-Rhône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FCAF995-A2F4-26A6-1805-EA3B65D07C1A}"/>
              </a:ext>
            </a:extLst>
          </p:cNvPr>
          <p:cNvSpPr txBox="1"/>
          <p:nvPr/>
        </p:nvSpPr>
        <p:spPr>
          <a:xfrm>
            <a:off x="2352675" y="148828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2024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9" name="Image 8" descr="Une image contenant cercle, dessin humoristique, Graphique, art&#10;&#10;Le contenu généré par l’IA peut être incorrect.">
            <a:extLst>
              <a:ext uri="{FF2B5EF4-FFF2-40B4-BE49-F238E27FC236}">
                <a16:creationId xmlns:a16="http://schemas.microsoft.com/office/drawing/2014/main" xmlns="" id="{EA96B91D-123A-6906-4C0C-7DE6782CB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17" y="1029147"/>
            <a:ext cx="720000" cy="72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89B7C20-FB2F-D233-E166-E55A7C3B7744}"/>
              </a:ext>
            </a:extLst>
          </p:cNvPr>
          <p:cNvSpPr txBox="1"/>
          <p:nvPr/>
        </p:nvSpPr>
        <p:spPr>
          <a:xfrm>
            <a:off x="676476" y="2017543"/>
            <a:ext cx="214674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Grenache noir </a:t>
            </a:r>
            <a:r>
              <a:rPr lang="fr-FR" sz="15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71</a:t>
            </a:r>
            <a:r>
              <a:rPr lang="fr-FR" sz="15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%</a:t>
            </a:r>
          </a:p>
          <a:p>
            <a:r>
              <a:rPr lang="fr-FR" sz="15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Mourvèdre 24%</a:t>
            </a:r>
            <a:endParaRPr lang="fr-FR" sz="15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0"/>
            </a:endParaRPr>
          </a:p>
          <a:p>
            <a:r>
              <a:rPr lang="fr-FR" sz="1500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Syrah </a:t>
            </a:r>
            <a:r>
              <a:rPr lang="fr-FR" sz="1500" dirty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5</a:t>
            </a:r>
            <a:r>
              <a:rPr lang="fr-FR" sz="1500" dirty="0" smtClean="0">
                <a:solidFill>
                  <a:schemeClr val="accent2">
                    <a:lumMod val="75000"/>
                  </a:schemeClr>
                </a:solidFill>
                <a:latin typeface="Montserrat SemiBold" panose="00000700000000000000" pitchFamily="2" charset="0"/>
              </a:rPr>
              <a:t>%</a:t>
            </a:r>
            <a:endParaRPr lang="fr-FR" sz="1500" dirty="0">
              <a:solidFill>
                <a:schemeClr val="accent2">
                  <a:lumMod val="75000"/>
                </a:scheme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1B60AB0-8E9E-4B69-859E-02093C9384A5}"/>
              </a:ext>
            </a:extLst>
          </p:cNvPr>
          <p:cNvSpPr txBox="1"/>
          <p:nvPr/>
        </p:nvSpPr>
        <p:spPr>
          <a:xfrm>
            <a:off x="672567" y="2779867"/>
            <a:ext cx="242422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TERROIR</a:t>
            </a:r>
          </a:p>
          <a:p>
            <a:pPr algn="just"/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Parcelles Morières et Châteauneuf-de-Gadagne. </a:t>
            </a:r>
          </a:p>
          <a:p>
            <a:pPr algn="just"/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 sableux/argileux. </a:t>
            </a:r>
          </a:p>
          <a:p>
            <a:pPr algn="just"/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Vignes de 45 ans.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2A872E5-6DC9-EE78-FB48-22D1D9C90F9E}"/>
              </a:ext>
            </a:extLst>
          </p:cNvPr>
          <p:cNvSpPr txBox="1"/>
          <p:nvPr/>
        </p:nvSpPr>
        <p:spPr>
          <a:xfrm>
            <a:off x="672565" y="3733974"/>
            <a:ext cx="2424222" cy="84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VINIFICATION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Méthode traditionnelle. Fermentation thermorégulée. La cuvaison peut durer de 3 à 4 semaines. Vins de goutte et de presse sont séparés.</a:t>
            </a:r>
            <a:endParaRPr lang="fr-FR" sz="900" kern="1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2102E69-1A5F-AF40-E82B-5B84CACA35A8}"/>
              </a:ext>
            </a:extLst>
          </p:cNvPr>
          <p:cNvSpPr txBox="1"/>
          <p:nvPr/>
        </p:nvSpPr>
        <p:spPr>
          <a:xfrm>
            <a:off x="672566" y="4699822"/>
            <a:ext cx="2116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ÉLEVAGE</a:t>
            </a:r>
          </a:p>
          <a:p>
            <a:pPr algn="just"/>
            <a:r>
              <a:rPr lang="fr-FR" sz="900" kern="1200" dirty="0" smtClean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Grenaches, Syrah </a:t>
            </a:r>
            <a:r>
              <a:rPr lang="fr-FR" sz="900" kern="1200" smtClean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Mourvèdres </a:t>
            </a:r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vinifiés sont ensuite assemblés et élevés</a:t>
            </a:r>
          </a:p>
          <a:p>
            <a:pPr algn="just"/>
            <a:r>
              <a:rPr lang="fr-FR" sz="900" kern="12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pendant 12 mois dans deux foudres de 26 et 71hL .</a:t>
            </a:r>
            <a:endParaRPr lang="fr-FR" sz="9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F471655-D6F7-B77B-CC1D-555CD73A2AAE}"/>
              </a:ext>
            </a:extLst>
          </p:cNvPr>
          <p:cNvSpPr txBox="1"/>
          <p:nvPr/>
        </p:nvSpPr>
        <p:spPr>
          <a:xfrm>
            <a:off x="672567" y="5686733"/>
            <a:ext cx="1287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DÉGUSTATION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FC97EE4-6949-DF5F-371B-B1AD657EE3FC}"/>
              </a:ext>
            </a:extLst>
          </p:cNvPr>
          <p:cNvSpPr txBox="1"/>
          <p:nvPr/>
        </p:nvSpPr>
        <p:spPr>
          <a:xfrm>
            <a:off x="642892" y="6566188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Montserrat SemiBold" panose="00000700000000000000" pitchFamily="2" charset="0"/>
              </a:rPr>
              <a:t>Garde : </a:t>
            </a:r>
            <a:r>
              <a:rPr lang="fr-FR" sz="900" dirty="0">
                <a:latin typeface="Montserrat" panose="00000500000000000000" pitchFamily="2" charset="0"/>
              </a:rPr>
              <a:t>5 à 10 ans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Service : </a:t>
            </a:r>
            <a:r>
              <a:rPr lang="fr-FR" sz="900" dirty="0">
                <a:latin typeface="Montserrat" panose="00000500000000000000" pitchFamily="2" charset="0"/>
              </a:rPr>
              <a:t>16-18 °C / 60-64 °F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Alcool : </a:t>
            </a:r>
            <a:r>
              <a:rPr lang="fr-FR" sz="900" dirty="0">
                <a:latin typeface="Montserrat" panose="00000500000000000000" pitchFamily="2" charset="0"/>
              </a:rPr>
              <a:t>15,5% </a:t>
            </a:r>
            <a:r>
              <a:rPr lang="fr-FR" sz="900" dirty="0" err="1">
                <a:latin typeface="Montserrat" panose="00000500000000000000" pitchFamily="2" charset="0"/>
              </a:rPr>
              <a:t>Alc</a:t>
            </a:r>
            <a:r>
              <a:rPr lang="fr-FR" sz="900" dirty="0">
                <a:latin typeface="Montserrat" panose="00000500000000000000" pitchFamily="2" charset="0"/>
              </a:rPr>
              <a:t>./Vol.</a:t>
            </a:r>
          </a:p>
          <a:p>
            <a:r>
              <a:rPr lang="fr-FR" sz="900" dirty="0">
                <a:latin typeface="Montserrat SemiBold" panose="00000700000000000000" pitchFamily="2" charset="0"/>
              </a:rPr>
              <a:t>Formats : </a:t>
            </a:r>
            <a:r>
              <a:rPr lang="fr-FR" sz="900" dirty="0">
                <a:latin typeface="Montserrat" panose="00000500000000000000" pitchFamily="2" charset="0"/>
              </a:rPr>
              <a:t>75 cl – 150 cl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68C61F4B-F74B-3B57-C69A-5DD8378B35B5}"/>
              </a:ext>
            </a:extLst>
          </p:cNvPr>
          <p:cNvSpPr txBox="1"/>
          <p:nvPr/>
        </p:nvSpPr>
        <p:spPr>
          <a:xfrm>
            <a:off x="4999322" y="3259931"/>
            <a:ext cx="213167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TERROIR</a:t>
            </a:r>
          </a:p>
          <a:p>
            <a:pPr algn="just"/>
            <a:r>
              <a:rPr lang="en-US" sz="900" i="1" dirty="0">
                <a:latin typeface="Montserrat" panose="00000500000000000000" pitchFamily="2" charset="0"/>
              </a:rPr>
              <a:t>Parcels in </a:t>
            </a:r>
            <a:r>
              <a:rPr lang="en-US" sz="900" i="1" dirty="0" err="1">
                <a:latin typeface="Montserrat" panose="00000500000000000000" pitchFamily="2" charset="0"/>
              </a:rPr>
              <a:t>Morières</a:t>
            </a:r>
            <a:r>
              <a:rPr lang="en-US" sz="900" i="1" dirty="0">
                <a:latin typeface="Montserrat" panose="00000500000000000000" pitchFamily="2" charset="0"/>
              </a:rPr>
              <a:t> and Châteauneuf-de-</a:t>
            </a:r>
            <a:r>
              <a:rPr lang="en-US" sz="900" i="1" dirty="0" err="1">
                <a:latin typeface="Montserrat" panose="00000500000000000000" pitchFamily="2" charset="0"/>
              </a:rPr>
              <a:t>Gadagne</a:t>
            </a:r>
            <a:r>
              <a:rPr lang="en-US" sz="900" i="1" dirty="0">
                <a:latin typeface="Montserrat" panose="00000500000000000000" pitchFamily="2" charset="0"/>
              </a:rPr>
              <a:t>. Sandy/clay soil. Vines 45 years old.</a:t>
            </a:r>
            <a:endParaRPr lang="fr-FR" sz="900" i="1" dirty="0">
              <a:latin typeface="Montserrat" panose="00000500000000000000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2CA5211D-D133-95FE-485D-667556C3EB47}"/>
              </a:ext>
            </a:extLst>
          </p:cNvPr>
          <p:cNvSpPr txBox="1"/>
          <p:nvPr/>
        </p:nvSpPr>
        <p:spPr>
          <a:xfrm>
            <a:off x="5006289" y="4284986"/>
            <a:ext cx="2181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VIVIFICATION</a:t>
            </a:r>
          </a:p>
          <a:p>
            <a:pPr algn="just"/>
            <a:r>
              <a:rPr lang="en-US" sz="900" i="1" dirty="0">
                <a:latin typeface="Montserrat" panose="00000500000000000000" pitchFamily="2" charset="0"/>
              </a:rPr>
              <a:t>Traditional method. Temperature-controlled fermentation. Vatting can last from 3 to 4 weeks. Free-run and press wines are separated.</a:t>
            </a:r>
            <a:endParaRPr lang="fr-FR" sz="900" i="1" dirty="0">
              <a:latin typeface="Montserrat" panose="00000500000000000000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6157F619-5DFB-2545-8283-B7DC214BB128}"/>
              </a:ext>
            </a:extLst>
          </p:cNvPr>
          <p:cNvSpPr txBox="1"/>
          <p:nvPr/>
        </p:nvSpPr>
        <p:spPr>
          <a:xfrm>
            <a:off x="4971341" y="5422560"/>
            <a:ext cx="215965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AGING</a:t>
            </a:r>
          </a:p>
          <a:p>
            <a:pPr algn="just"/>
            <a:r>
              <a:rPr lang="en-US" sz="900" i="1" dirty="0">
                <a:latin typeface="Montserrat" panose="00000500000000000000" pitchFamily="2" charset="0"/>
              </a:rPr>
              <a:t>The vinified </a:t>
            </a:r>
            <a:r>
              <a:rPr lang="en-US" sz="900" i="1" dirty="0" err="1">
                <a:latin typeface="Montserrat" panose="00000500000000000000" pitchFamily="2" charset="0"/>
              </a:rPr>
              <a:t>Syrahs</a:t>
            </a:r>
            <a:r>
              <a:rPr lang="en-US" sz="900" i="1" dirty="0">
                <a:latin typeface="Montserrat" panose="00000500000000000000" pitchFamily="2" charset="0"/>
              </a:rPr>
              <a:t> and Grenaches are then blended and aged  for 12 months in two </a:t>
            </a:r>
            <a:r>
              <a:rPr lang="en-US" sz="900" i="1" dirty="0" err="1">
                <a:latin typeface="Montserrat" panose="00000500000000000000" pitchFamily="2" charset="0"/>
              </a:rPr>
              <a:t>foudres</a:t>
            </a:r>
            <a:r>
              <a:rPr lang="en-US" sz="900" i="1" dirty="0">
                <a:latin typeface="Montserrat" panose="00000500000000000000" pitchFamily="2" charset="0"/>
              </a:rPr>
              <a:t> of 26 and 71hL.</a:t>
            </a:r>
            <a:endParaRPr lang="fr-FR" sz="900" i="1" dirty="0">
              <a:latin typeface="Montserrat" panose="00000500000000000000" pitchFamily="2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939034E1-0DDE-754D-2871-1CA10A92973B}"/>
              </a:ext>
            </a:extLst>
          </p:cNvPr>
          <p:cNvSpPr txBox="1"/>
          <p:nvPr/>
        </p:nvSpPr>
        <p:spPr>
          <a:xfrm>
            <a:off x="4984648" y="6528897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TASTING NOTES</a:t>
            </a:r>
          </a:p>
        </p:txBody>
      </p:sp>
      <p:pic>
        <p:nvPicPr>
          <p:cNvPr id="40" name="Image 39" descr="Une image contenant symbole, Police, clipart, logo&#10;&#10;Le contenu généré par l’IA peut être incorrect.">
            <a:extLst>
              <a:ext uri="{FF2B5EF4-FFF2-40B4-BE49-F238E27FC236}">
                <a16:creationId xmlns:a16="http://schemas.microsoft.com/office/drawing/2014/main" xmlns="" id="{849146A7-F9F1-670F-C9D7-28DD88E41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1" y="2770397"/>
            <a:ext cx="288000" cy="288000"/>
          </a:xfrm>
          <a:prstGeom prst="rect">
            <a:avLst/>
          </a:prstGeom>
        </p:spPr>
      </p:pic>
      <p:pic>
        <p:nvPicPr>
          <p:cNvPr id="42" name="Image 41" descr="Une image contenant arme, coup-de-poing américain&#10;&#10;Le contenu généré par l’IA peut être incorrect.">
            <a:extLst>
              <a:ext uri="{FF2B5EF4-FFF2-40B4-BE49-F238E27FC236}">
                <a16:creationId xmlns:a16="http://schemas.microsoft.com/office/drawing/2014/main" xmlns="" id="{BFC0D4CA-7498-EBA4-F5E6-F51593B0CC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1" y="3718527"/>
            <a:ext cx="288000" cy="288000"/>
          </a:xfrm>
          <a:prstGeom prst="rect">
            <a:avLst/>
          </a:prstGeom>
        </p:spPr>
      </p:pic>
      <p:pic>
        <p:nvPicPr>
          <p:cNvPr id="44" name="Image 43" descr="Une image contenant cercl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D73CE580-C01A-AA99-79F1-D543CD88C6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1" y="4693238"/>
            <a:ext cx="288000" cy="288000"/>
          </a:xfrm>
          <a:prstGeom prst="rect">
            <a:avLst/>
          </a:prstGeom>
        </p:spPr>
      </p:pic>
      <p:pic>
        <p:nvPicPr>
          <p:cNvPr id="46" name="Image 45" descr="Une image contenant croquis, cercle, symbol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2DEF9FA8-AD63-675F-55EE-FA4CB1A173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9" y="5658219"/>
            <a:ext cx="288000" cy="28800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450CB908-A7C1-FFF0-2A38-F494E58C0104}"/>
              </a:ext>
            </a:extLst>
          </p:cNvPr>
          <p:cNvSpPr txBox="1"/>
          <p:nvPr/>
        </p:nvSpPr>
        <p:spPr>
          <a:xfrm>
            <a:off x="1730708" y="9671176"/>
            <a:ext cx="408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3 route de Bédarrides – BP 58 – 84230 Châteauneuf-du-Pape Cedex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0000500000000000000" pitchFamily="2" charset="0"/>
              </a:rPr>
              <a:t>T. 04 90 83 70 28 – contact@famillejeune.fr – www.famillejeune.fr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20010F5-10B9-3AE3-E26A-CCA1CD29C8AE}"/>
              </a:ext>
            </a:extLst>
          </p:cNvPr>
          <p:cNvSpPr txBox="1"/>
          <p:nvPr/>
        </p:nvSpPr>
        <p:spPr>
          <a:xfrm>
            <a:off x="662265" y="5889921"/>
            <a:ext cx="2111534" cy="528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Nez de fruits rouges gourmands. Cerise, framboise et petites épices, Tannins souples et lisses.</a:t>
            </a:r>
            <a:endParaRPr lang="fr-FR" sz="900" kern="1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65D6C49-6D24-16B0-8F89-F1F40E3233A9}"/>
              </a:ext>
            </a:extLst>
          </p:cNvPr>
          <p:cNvSpPr txBox="1"/>
          <p:nvPr/>
        </p:nvSpPr>
        <p:spPr>
          <a:xfrm>
            <a:off x="4985905" y="6730643"/>
            <a:ext cx="22015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i="1" dirty="0">
                <a:latin typeface="Montserrat" panose="00000500000000000000" pitchFamily="2" charset="0"/>
              </a:rPr>
              <a:t>Gourmet red fruit on the nose. Cherry, raspberry and small spices. Smooth, supple tannins.</a:t>
            </a:r>
            <a:endParaRPr lang="fr-FR" sz="900" i="1" dirty="0">
              <a:latin typeface="Montserrat" panose="00000500000000000000" pitchFamily="2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7DCD9F9B-4BBA-D932-714B-18FAF93EE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511" y="2456093"/>
            <a:ext cx="1941167" cy="698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90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229</Words>
  <Application>Microsoft Office PowerPoint</Application>
  <PresentationFormat>Personnalisé</PresentationFormat>
  <Paragraphs>30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Aptos</vt:lpstr>
      <vt:lpstr>Aptos Display</vt:lpstr>
      <vt:lpstr>Arial</vt:lpstr>
      <vt:lpstr>Book Antiqua</vt:lpstr>
      <vt:lpstr>Calibri</vt:lpstr>
      <vt:lpstr>Montserrat</vt:lpstr>
      <vt:lpstr>Montserrat SemiBold</vt:lpstr>
      <vt:lpstr>Times New Roman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VITTECOQ</dc:creator>
  <cp:lastModifiedBy>Maitre de Chai</cp:lastModifiedBy>
  <cp:revision>14</cp:revision>
  <dcterms:created xsi:type="dcterms:W3CDTF">2025-02-08T16:43:38Z</dcterms:created>
  <dcterms:modified xsi:type="dcterms:W3CDTF">2026-02-05T09:21:02Z</dcterms:modified>
</cp:coreProperties>
</file>