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CE3"/>
    <a:srgbClr val="ECE5D8"/>
    <a:srgbClr val="D3C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3" d="100"/>
          <a:sy n="53" d="100"/>
        </p:scale>
        <p:origin x="26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06/03/2025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97467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06/03/2025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2025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06/03/2025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48117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06/03/2025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77744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2F0411-45D9-4919-9D3E-97D0F55236AB}" type="datetimeFigureOut">
              <a:rPr lang="fr-FR" smtClean="0"/>
              <a:t>06/03/2025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51027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2F0411-45D9-4919-9D3E-97D0F55236AB}" type="datetimeFigureOut">
              <a:rPr lang="fr-FR" smtClean="0"/>
              <a:t>06/03/2025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8768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2F0411-45D9-4919-9D3E-97D0F55236AB}" type="datetimeFigureOut">
              <a:rPr lang="fr-FR" smtClean="0"/>
              <a:t>06/03/2025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234427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2F0411-45D9-4919-9D3E-97D0F55236AB}" type="datetimeFigureOut">
              <a:rPr lang="fr-FR" smtClean="0"/>
              <a:t>06/03/2025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253087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F0411-45D9-4919-9D3E-97D0F55236AB}" type="datetimeFigureOut">
              <a:rPr lang="fr-FR" smtClean="0"/>
              <a:t>06/03/2025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2222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2F0411-45D9-4919-9D3E-97D0F55236AB}" type="datetimeFigureOut">
              <a:rPr lang="fr-FR" smtClean="0"/>
              <a:t>06/03/2025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9088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2F0411-45D9-4919-9D3E-97D0F55236AB}" type="datetimeFigureOut">
              <a:rPr lang="fr-FR" smtClean="0"/>
              <a:t>06/03/2025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89158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B62F0411-45D9-4919-9D3E-97D0F55236AB}" type="datetimeFigureOut">
              <a:rPr lang="fr-FR" smtClean="0"/>
              <a:t>06/03/2025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CB5479D-7644-4BBF-8062-823429B22511}" type="slidenum">
              <a:rPr lang="fr-FR" smtClean="0"/>
              <a:t>‹N°›</a:t>
            </a:fld>
            <a:endParaRPr lang="fr-FR"/>
          </a:p>
        </p:txBody>
      </p:sp>
    </p:spTree>
    <p:extLst>
      <p:ext uri="{BB962C8B-B14F-4D97-AF65-F5344CB8AC3E}">
        <p14:creationId xmlns:p14="http://schemas.microsoft.com/office/powerpoint/2010/main" val="3907418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Le contenu généré par l’IA peut être incorrect.">
            <a:extLst>
              <a:ext uri="{FF2B5EF4-FFF2-40B4-BE49-F238E27FC236}">
                <a16:creationId xmlns:a16="http://schemas.microsoft.com/office/drawing/2014/main" id="{57663714-1AC6-6CD5-56CA-2DA59D1EC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 y="-1610"/>
            <a:ext cx="7558766" cy="10692000"/>
          </a:xfrm>
          <a:prstGeom prst="rect">
            <a:avLst/>
          </a:prstGeom>
        </p:spPr>
      </p:pic>
      <p:sp>
        <p:nvSpPr>
          <p:cNvPr id="34" name="Rectangle 33">
            <a:extLst>
              <a:ext uri="{FF2B5EF4-FFF2-40B4-BE49-F238E27FC236}">
                <a16:creationId xmlns:a16="http://schemas.microsoft.com/office/drawing/2014/main" id="{68312883-A2F1-E6B7-62B1-4E7BF036660B}"/>
              </a:ext>
            </a:extLst>
          </p:cNvPr>
          <p:cNvSpPr/>
          <p:nvPr/>
        </p:nvSpPr>
        <p:spPr>
          <a:xfrm>
            <a:off x="4831738" y="3046889"/>
            <a:ext cx="2592000" cy="4556843"/>
          </a:xfrm>
          <a:prstGeom prst="rect">
            <a:avLst/>
          </a:prstGeom>
          <a:solidFill>
            <a:srgbClr val="F1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2A8060C-A8D5-60C3-69C8-1EB823864544}"/>
              </a:ext>
            </a:extLst>
          </p:cNvPr>
          <p:cNvSpPr txBox="1"/>
          <p:nvPr/>
        </p:nvSpPr>
        <p:spPr>
          <a:xfrm>
            <a:off x="2350241" y="1193006"/>
            <a:ext cx="2095445" cy="400110"/>
          </a:xfrm>
          <a:prstGeom prst="rect">
            <a:avLst/>
          </a:prstGeom>
          <a:noFill/>
        </p:spPr>
        <p:txBody>
          <a:bodyPr wrap="none" rtlCol="0">
            <a:spAutoFit/>
          </a:bodyPr>
          <a:lstStyle/>
          <a:p>
            <a:r>
              <a:rPr lang="fr-FR" sz="2000" b="1" dirty="0">
                <a:latin typeface="Book Antiqua" panose="02040602050305030304" pitchFamily="18" charset="0"/>
              </a:rPr>
              <a:t>Côtes-du-Rhône</a:t>
            </a:r>
          </a:p>
        </p:txBody>
      </p:sp>
      <p:sp>
        <p:nvSpPr>
          <p:cNvPr id="7" name="ZoneTexte 6">
            <a:extLst>
              <a:ext uri="{FF2B5EF4-FFF2-40B4-BE49-F238E27FC236}">
                <a16:creationId xmlns:a16="http://schemas.microsoft.com/office/drawing/2014/main" id="{EFCAF995-A2F4-26A6-1805-EA3B65D07C1A}"/>
              </a:ext>
            </a:extLst>
          </p:cNvPr>
          <p:cNvSpPr txBox="1"/>
          <p:nvPr/>
        </p:nvSpPr>
        <p:spPr>
          <a:xfrm>
            <a:off x="2352675" y="1488281"/>
            <a:ext cx="766557" cy="369332"/>
          </a:xfrm>
          <a:prstGeom prst="rect">
            <a:avLst/>
          </a:prstGeom>
          <a:noFill/>
        </p:spPr>
        <p:txBody>
          <a:bodyPr wrap="none" rtlCol="0">
            <a:spAutoFit/>
          </a:bodyPr>
          <a:lstStyle/>
          <a:p>
            <a:r>
              <a:rPr lang="fr-FR" dirty="0">
                <a:solidFill>
                  <a:schemeClr val="accent2">
                    <a:lumMod val="75000"/>
                  </a:schemeClr>
                </a:solidFill>
                <a:latin typeface="Montserrat SemiBold" panose="00000700000000000000" pitchFamily="2" charset="0"/>
              </a:rPr>
              <a:t>2024</a:t>
            </a:r>
          </a:p>
        </p:txBody>
      </p:sp>
      <p:pic>
        <p:nvPicPr>
          <p:cNvPr id="9" name="Image 8" descr="Une image contenant cercle, dessin humoristique, Graphique, art&#10;&#10;Le contenu généré par l’IA peut être incorrect.">
            <a:extLst>
              <a:ext uri="{FF2B5EF4-FFF2-40B4-BE49-F238E27FC236}">
                <a16:creationId xmlns:a16="http://schemas.microsoft.com/office/drawing/2014/main" id="{EA96B91D-123A-6906-4C0C-7DE6782CB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17" y="1029147"/>
            <a:ext cx="720000" cy="720000"/>
          </a:xfrm>
          <a:prstGeom prst="rect">
            <a:avLst/>
          </a:prstGeom>
        </p:spPr>
      </p:pic>
      <p:sp>
        <p:nvSpPr>
          <p:cNvPr id="10" name="ZoneTexte 9">
            <a:extLst>
              <a:ext uri="{FF2B5EF4-FFF2-40B4-BE49-F238E27FC236}">
                <a16:creationId xmlns:a16="http://schemas.microsoft.com/office/drawing/2014/main" id="{589B7C20-FB2F-D233-E166-E55A7C3B7744}"/>
              </a:ext>
            </a:extLst>
          </p:cNvPr>
          <p:cNvSpPr txBox="1"/>
          <p:nvPr/>
        </p:nvSpPr>
        <p:spPr>
          <a:xfrm>
            <a:off x="600330" y="2062395"/>
            <a:ext cx="2190023" cy="784830"/>
          </a:xfrm>
          <a:prstGeom prst="rect">
            <a:avLst/>
          </a:prstGeom>
          <a:noFill/>
        </p:spPr>
        <p:txBody>
          <a:bodyPr wrap="none" rtlCol="0">
            <a:spAutoFit/>
          </a:bodyPr>
          <a:lstStyle/>
          <a:p>
            <a:r>
              <a:rPr lang="fr-FR" sz="1500" dirty="0">
                <a:solidFill>
                  <a:schemeClr val="accent2">
                    <a:lumMod val="75000"/>
                  </a:schemeClr>
                </a:solidFill>
                <a:latin typeface="Montserrat SemiBold" panose="00000700000000000000" pitchFamily="2" charset="0"/>
              </a:rPr>
              <a:t>Roussanne 42%</a:t>
            </a:r>
          </a:p>
          <a:p>
            <a:r>
              <a:rPr lang="fr-FR" sz="1500" dirty="0">
                <a:solidFill>
                  <a:schemeClr val="accent2">
                    <a:lumMod val="75000"/>
                  </a:schemeClr>
                </a:solidFill>
                <a:latin typeface="Montserrat SemiBold" panose="00000700000000000000" pitchFamily="2" charset="0"/>
              </a:rPr>
              <a:t>Clairette 33%</a:t>
            </a:r>
          </a:p>
          <a:p>
            <a:r>
              <a:rPr lang="fr-FR" sz="1500" dirty="0">
                <a:solidFill>
                  <a:schemeClr val="accent2">
                    <a:lumMod val="75000"/>
                  </a:schemeClr>
                </a:solidFill>
                <a:latin typeface="Montserrat SemiBold" panose="00000700000000000000" pitchFamily="2" charset="0"/>
              </a:rPr>
              <a:t>Grenache blanc 25%</a:t>
            </a:r>
          </a:p>
        </p:txBody>
      </p:sp>
      <p:sp>
        <p:nvSpPr>
          <p:cNvPr id="11" name="ZoneTexte 10">
            <a:extLst>
              <a:ext uri="{FF2B5EF4-FFF2-40B4-BE49-F238E27FC236}">
                <a16:creationId xmlns:a16="http://schemas.microsoft.com/office/drawing/2014/main" id="{B1B60AB0-8E9E-4B69-859E-02093C9384A5}"/>
              </a:ext>
            </a:extLst>
          </p:cNvPr>
          <p:cNvSpPr txBox="1"/>
          <p:nvPr/>
        </p:nvSpPr>
        <p:spPr>
          <a:xfrm>
            <a:off x="621696" y="3084318"/>
            <a:ext cx="5336706" cy="664606"/>
          </a:xfrm>
          <a:prstGeom prst="rect">
            <a:avLst/>
          </a:prstGeom>
          <a:noFill/>
        </p:spPr>
        <p:txBody>
          <a:bodyPr wrap="square" rtlCol="0">
            <a:spAutoFit/>
          </a:bodyPr>
          <a:lstStyle/>
          <a:p>
            <a:r>
              <a:rPr lang="fr-FR" sz="1100" b="1" dirty="0">
                <a:solidFill>
                  <a:schemeClr val="accent2">
                    <a:lumMod val="75000"/>
                  </a:schemeClr>
                </a:solidFill>
                <a:latin typeface="Book Antiqua" panose="02040602050305030304" pitchFamily="18" charset="0"/>
              </a:rPr>
              <a:t>TERROIR</a:t>
            </a:r>
          </a:p>
          <a:p>
            <a:pPr marL="66675" marR="2797175" algn="just">
              <a:lnSpc>
                <a:spcPct val="97000"/>
              </a:lnSpc>
            </a:pPr>
            <a:r>
              <a:rPr lang="fr-FR" sz="900" dirty="0">
                <a:solidFill>
                  <a:srgbClr val="0D0802"/>
                </a:solidFill>
                <a:effectLst/>
                <a:latin typeface="Montserrat" panose="00000500000000000000" pitchFamily="2" charset="0"/>
                <a:ea typeface="Calibri" panose="020F0502020204030204" pitchFamily="34" charset="0"/>
                <a:cs typeface="Calibri" panose="020F0502020204030204" pitchFamily="34" charset="0"/>
              </a:rPr>
              <a:t>Parcelle située à Morières. </a:t>
            </a:r>
          </a:p>
          <a:p>
            <a:pPr marL="66675" marR="2797175" algn="just">
              <a:lnSpc>
                <a:spcPct val="97000"/>
              </a:lnSpc>
            </a:pPr>
            <a:r>
              <a:rPr lang="fr-FR" sz="900" dirty="0">
                <a:solidFill>
                  <a:srgbClr val="0D0802"/>
                </a:solidFill>
                <a:effectLst/>
                <a:latin typeface="Montserrat" panose="00000500000000000000" pitchFamily="2" charset="0"/>
                <a:ea typeface="Calibri" panose="020F0502020204030204" pitchFamily="34" charset="0"/>
                <a:cs typeface="Calibri" panose="020F0502020204030204" pitchFamily="34" charset="0"/>
              </a:rPr>
              <a:t>Sol silico-argileux. </a:t>
            </a:r>
          </a:p>
          <a:p>
            <a:pPr marL="66675" marR="2797175" algn="just">
              <a:lnSpc>
                <a:spcPct val="97000"/>
              </a:lnSpc>
            </a:pPr>
            <a:r>
              <a:rPr lang="fr-FR" sz="900" dirty="0">
                <a:solidFill>
                  <a:srgbClr val="0D0802"/>
                </a:solidFill>
                <a:effectLst/>
                <a:latin typeface="Montserrat" panose="00000500000000000000" pitchFamily="2" charset="0"/>
                <a:ea typeface="Calibri" panose="020F0502020204030204" pitchFamily="34" charset="0"/>
                <a:cs typeface="Calibri" panose="020F0502020204030204" pitchFamily="34" charset="0"/>
              </a:rPr>
              <a:t>Age moyen des vignes : 19 ans.</a:t>
            </a:r>
          </a:p>
        </p:txBody>
      </p:sp>
      <p:sp>
        <p:nvSpPr>
          <p:cNvPr id="12" name="ZoneTexte 11">
            <a:extLst>
              <a:ext uri="{FF2B5EF4-FFF2-40B4-BE49-F238E27FC236}">
                <a16:creationId xmlns:a16="http://schemas.microsoft.com/office/drawing/2014/main" id="{A2A872E5-6DC9-EE78-FB48-22D1D9C90F9E}"/>
              </a:ext>
            </a:extLst>
          </p:cNvPr>
          <p:cNvSpPr txBox="1"/>
          <p:nvPr/>
        </p:nvSpPr>
        <p:spPr>
          <a:xfrm>
            <a:off x="636835" y="3924371"/>
            <a:ext cx="1247457" cy="261610"/>
          </a:xfrm>
          <a:prstGeom prst="rect">
            <a:avLst/>
          </a:prstGeom>
          <a:noFill/>
        </p:spPr>
        <p:txBody>
          <a:bodyPr wrap="none" rtlCol="0">
            <a:spAutoFit/>
          </a:bodyPr>
          <a:lstStyle/>
          <a:p>
            <a:r>
              <a:rPr lang="fr-FR" sz="1100" b="1" dirty="0">
                <a:solidFill>
                  <a:schemeClr val="accent2">
                    <a:lumMod val="75000"/>
                  </a:schemeClr>
                </a:solidFill>
                <a:latin typeface="Book Antiqua" panose="02040602050305030304" pitchFamily="18" charset="0"/>
              </a:rPr>
              <a:t>VINIFICATION</a:t>
            </a:r>
          </a:p>
        </p:txBody>
      </p:sp>
      <p:sp>
        <p:nvSpPr>
          <p:cNvPr id="13" name="ZoneTexte 12">
            <a:extLst>
              <a:ext uri="{FF2B5EF4-FFF2-40B4-BE49-F238E27FC236}">
                <a16:creationId xmlns:a16="http://schemas.microsoft.com/office/drawing/2014/main" id="{32102E69-1A5F-AF40-E82B-5B84CACA35A8}"/>
              </a:ext>
            </a:extLst>
          </p:cNvPr>
          <p:cNvSpPr txBox="1"/>
          <p:nvPr/>
        </p:nvSpPr>
        <p:spPr>
          <a:xfrm>
            <a:off x="642828" y="5212991"/>
            <a:ext cx="865943" cy="261610"/>
          </a:xfrm>
          <a:prstGeom prst="rect">
            <a:avLst/>
          </a:prstGeom>
          <a:noFill/>
        </p:spPr>
        <p:txBody>
          <a:bodyPr wrap="none" rtlCol="0">
            <a:spAutoFit/>
          </a:bodyPr>
          <a:lstStyle/>
          <a:p>
            <a:r>
              <a:rPr lang="fr-FR" sz="1100" b="1" dirty="0">
                <a:solidFill>
                  <a:schemeClr val="accent2">
                    <a:lumMod val="75000"/>
                  </a:schemeClr>
                </a:solidFill>
                <a:latin typeface="Book Antiqua" panose="02040602050305030304" pitchFamily="18" charset="0"/>
              </a:rPr>
              <a:t>ÉLEVAGE</a:t>
            </a:r>
          </a:p>
        </p:txBody>
      </p:sp>
      <p:sp>
        <p:nvSpPr>
          <p:cNvPr id="14" name="ZoneTexte 13">
            <a:extLst>
              <a:ext uri="{FF2B5EF4-FFF2-40B4-BE49-F238E27FC236}">
                <a16:creationId xmlns:a16="http://schemas.microsoft.com/office/drawing/2014/main" id="{FF471655-D6F7-B77B-CC1D-555CD73A2AAE}"/>
              </a:ext>
            </a:extLst>
          </p:cNvPr>
          <p:cNvSpPr txBox="1"/>
          <p:nvPr/>
        </p:nvSpPr>
        <p:spPr>
          <a:xfrm>
            <a:off x="643216" y="6140593"/>
            <a:ext cx="1287532" cy="400110"/>
          </a:xfrm>
          <a:prstGeom prst="rect">
            <a:avLst/>
          </a:prstGeom>
          <a:noFill/>
        </p:spPr>
        <p:txBody>
          <a:bodyPr wrap="none" rtlCol="0">
            <a:spAutoFit/>
          </a:bodyPr>
          <a:lstStyle/>
          <a:p>
            <a:r>
              <a:rPr lang="fr-FR" sz="1100" b="1" dirty="0">
                <a:solidFill>
                  <a:schemeClr val="accent2">
                    <a:lumMod val="75000"/>
                  </a:schemeClr>
                </a:solidFill>
                <a:latin typeface="Book Antiqua" panose="02040602050305030304" pitchFamily="18" charset="0"/>
              </a:rPr>
              <a:t>DÉGUSTATION</a:t>
            </a:r>
          </a:p>
          <a:p>
            <a:pPr algn="just"/>
            <a:r>
              <a:rPr lang="fr-FR" sz="900" kern="100" dirty="0">
                <a:solidFill>
                  <a:srgbClr val="474747"/>
                </a:solidFill>
                <a:effectLst/>
                <a:latin typeface="Montserrat" panose="00000500000000000000" pitchFamily="2" charset="0"/>
                <a:ea typeface="Calibri" panose="020F0502020204030204" pitchFamily="34" charset="0"/>
                <a:cs typeface="Times New Roman" panose="02020603050405020304" pitchFamily="18" charset="0"/>
              </a:rPr>
              <a:t>.</a:t>
            </a:r>
            <a:endParaRPr lang="fr-FR" sz="9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5" name="ZoneTexte 14">
            <a:extLst>
              <a:ext uri="{FF2B5EF4-FFF2-40B4-BE49-F238E27FC236}">
                <a16:creationId xmlns:a16="http://schemas.microsoft.com/office/drawing/2014/main" id="{7FC97EE4-6949-DF5F-371B-B1AD657EE3FC}"/>
              </a:ext>
            </a:extLst>
          </p:cNvPr>
          <p:cNvSpPr txBox="1"/>
          <p:nvPr/>
        </p:nvSpPr>
        <p:spPr>
          <a:xfrm>
            <a:off x="667340" y="7603732"/>
            <a:ext cx="1797287" cy="507831"/>
          </a:xfrm>
          <a:prstGeom prst="rect">
            <a:avLst/>
          </a:prstGeom>
          <a:noFill/>
        </p:spPr>
        <p:txBody>
          <a:bodyPr wrap="none" rtlCol="0">
            <a:spAutoFit/>
          </a:bodyPr>
          <a:lstStyle/>
          <a:p>
            <a:r>
              <a:rPr lang="fr-FR" sz="900" dirty="0">
                <a:latin typeface="Montserrat SemiBold" panose="00000700000000000000" pitchFamily="2" charset="0"/>
              </a:rPr>
              <a:t>Garde : </a:t>
            </a:r>
            <a:r>
              <a:rPr lang="fr-FR" sz="900" dirty="0">
                <a:latin typeface="Montserrat" panose="00000500000000000000" pitchFamily="2" charset="0"/>
              </a:rPr>
              <a:t>5 à 10 ans</a:t>
            </a:r>
          </a:p>
          <a:p>
            <a:r>
              <a:rPr lang="fr-FR" sz="900" dirty="0">
                <a:latin typeface="Montserrat SemiBold" panose="00000700000000000000" pitchFamily="2" charset="0"/>
              </a:rPr>
              <a:t>Service : </a:t>
            </a:r>
            <a:r>
              <a:rPr lang="fr-FR" sz="900" dirty="0">
                <a:latin typeface="Montserrat" panose="00000500000000000000" pitchFamily="2" charset="0"/>
              </a:rPr>
              <a:t>8-10 °C / 46,4-50 °F</a:t>
            </a:r>
          </a:p>
          <a:p>
            <a:r>
              <a:rPr lang="fr-FR" sz="900" dirty="0">
                <a:latin typeface="Montserrat SemiBold" panose="00000700000000000000" pitchFamily="2" charset="0"/>
              </a:rPr>
              <a:t>Formats : </a:t>
            </a:r>
            <a:r>
              <a:rPr lang="fr-FR" sz="900" dirty="0">
                <a:latin typeface="Montserrat" panose="00000500000000000000" pitchFamily="2" charset="0"/>
              </a:rPr>
              <a:t>75 cl / 150 cl</a:t>
            </a:r>
          </a:p>
        </p:txBody>
      </p:sp>
      <p:sp>
        <p:nvSpPr>
          <p:cNvPr id="35" name="ZoneTexte 34">
            <a:extLst>
              <a:ext uri="{FF2B5EF4-FFF2-40B4-BE49-F238E27FC236}">
                <a16:creationId xmlns:a16="http://schemas.microsoft.com/office/drawing/2014/main" id="{68C61F4B-F74B-3B57-C69A-5DD8378B35B5}"/>
              </a:ext>
            </a:extLst>
          </p:cNvPr>
          <p:cNvSpPr txBox="1"/>
          <p:nvPr/>
        </p:nvSpPr>
        <p:spPr>
          <a:xfrm>
            <a:off x="4999322" y="3152891"/>
            <a:ext cx="837089" cy="261610"/>
          </a:xfrm>
          <a:prstGeom prst="rect">
            <a:avLst/>
          </a:prstGeom>
          <a:noFill/>
        </p:spPr>
        <p:txBody>
          <a:bodyPr wrap="none" rtlCol="0">
            <a:spAutoFit/>
          </a:bodyPr>
          <a:lstStyle/>
          <a:p>
            <a:r>
              <a:rPr lang="fr-FR" sz="1100" b="1" i="1" dirty="0">
                <a:solidFill>
                  <a:schemeClr val="accent2">
                    <a:lumMod val="75000"/>
                  </a:schemeClr>
                </a:solidFill>
                <a:latin typeface="Book Antiqua" panose="02040602050305030304" pitchFamily="18" charset="0"/>
              </a:rPr>
              <a:t>TERROIR</a:t>
            </a:r>
          </a:p>
        </p:txBody>
      </p:sp>
      <p:sp>
        <p:nvSpPr>
          <p:cNvPr id="36" name="ZoneTexte 35">
            <a:extLst>
              <a:ext uri="{FF2B5EF4-FFF2-40B4-BE49-F238E27FC236}">
                <a16:creationId xmlns:a16="http://schemas.microsoft.com/office/drawing/2014/main" id="{2CA5211D-D133-95FE-485D-667556C3EB47}"/>
              </a:ext>
            </a:extLst>
          </p:cNvPr>
          <p:cNvSpPr txBox="1"/>
          <p:nvPr/>
        </p:nvSpPr>
        <p:spPr>
          <a:xfrm>
            <a:off x="4980883" y="4002373"/>
            <a:ext cx="1181734" cy="261610"/>
          </a:xfrm>
          <a:prstGeom prst="rect">
            <a:avLst/>
          </a:prstGeom>
          <a:noFill/>
        </p:spPr>
        <p:txBody>
          <a:bodyPr wrap="none" rtlCol="0">
            <a:spAutoFit/>
          </a:bodyPr>
          <a:lstStyle/>
          <a:p>
            <a:r>
              <a:rPr lang="fr-FR" sz="1100" b="1" i="1" dirty="0">
                <a:solidFill>
                  <a:schemeClr val="accent2">
                    <a:lumMod val="75000"/>
                  </a:schemeClr>
                </a:solidFill>
                <a:latin typeface="Book Antiqua" panose="02040602050305030304" pitchFamily="18" charset="0"/>
              </a:rPr>
              <a:t>VIVIFICATION</a:t>
            </a:r>
          </a:p>
        </p:txBody>
      </p:sp>
      <p:sp>
        <p:nvSpPr>
          <p:cNvPr id="37" name="ZoneTexte 36">
            <a:extLst>
              <a:ext uri="{FF2B5EF4-FFF2-40B4-BE49-F238E27FC236}">
                <a16:creationId xmlns:a16="http://schemas.microsoft.com/office/drawing/2014/main" id="{6157F619-5DFB-2545-8283-B7DC214BB128}"/>
              </a:ext>
            </a:extLst>
          </p:cNvPr>
          <p:cNvSpPr txBox="1"/>
          <p:nvPr/>
        </p:nvSpPr>
        <p:spPr>
          <a:xfrm>
            <a:off x="5014749" y="5365116"/>
            <a:ext cx="668773" cy="261610"/>
          </a:xfrm>
          <a:prstGeom prst="rect">
            <a:avLst/>
          </a:prstGeom>
          <a:noFill/>
        </p:spPr>
        <p:txBody>
          <a:bodyPr wrap="none" rtlCol="0">
            <a:spAutoFit/>
          </a:bodyPr>
          <a:lstStyle/>
          <a:p>
            <a:r>
              <a:rPr lang="fr-FR" sz="1100" b="1" i="1" dirty="0">
                <a:solidFill>
                  <a:schemeClr val="accent2">
                    <a:lumMod val="75000"/>
                  </a:schemeClr>
                </a:solidFill>
                <a:latin typeface="Book Antiqua" panose="02040602050305030304" pitchFamily="18" charset="0"/>
              </a:rPr>
              <a:t>AGING</a:t>
            </a:r>
          </a:p>
        </p:txBody>
      </p:sp>
      <p:sp>
        <p:nvSpPr>
          <p:cNvPr id="38" name="ZoneTexte 37">
            <a:extLst>
              <a:ext uri="{FF2B5EF4-FFF2-40B4-BE49-F238E27FC236}">
                <a16:creationId xmlns:a16="http://schemas.microsoft.com/office/drawing/2014/main" id="{939034E1-0DDE-754D-2871-1CA10A92973B}"/>
              </a:ext>
            </a:extLst>
          </p:cNvPr>
          <p:cNvSpPr txBox="1"/>
          <p:nvPr/>
        </p:nvSpPr>
        <p:spPr>
          <a:xfrm>
            <a:off x="5032175" y="6215025"/>
            <a:ext cx="1324402" cy="261610"/>
          </a:xfrm>
          <a:prstGeom prst="rect">
            <a:avLst/>
          </a:prstGeom>
          <a:noFill/>
        </p:spPr>
        <p:txBody>
          <a:bodyPr wrap="none" rtlCol="0">
            <a:spAutoFit/>
          </a:bodyPr>
          <a:lstStyle/>
          <a:p>
            <a:r>
              <a:rPr lang="fr-FR" sz="1100" b="1" i="1" dirty="0">
                <a:solidFill>
                  <a:schemeClr val="accent2">
                    <a:lumMod val="75000"/>
                  </a:schemeClr>
                </a:solidFill>
                <a:latin typeface="Book Antiqua" panose="02040602050305030304" pitchFamily="18" charset="0"/>
              </a:rPr>
              <a:t>TASTING NOTES</a:t>
            </a:r>
          </a:p>
        </p:txBody>
      </p:sp>
      <p:pic>
        <p:nvPicPr>
          <p:cNvPr id="40" name="Image 39" descr="Une image contenant symbole, Police, clipart, logo&#10;&#10;Le contenu généré par l’IA peut être incorrect.">
            <a:extLst>
              <a:ext uri="{FF2B5EF4-FFF2-40B4-BE49-F238E27FC236}">
                <a16:creationId xmlns:a16="http://schemas.microsoft.com/office/drawing/2014/main" id="{849146A7-F9F1-670F-C9D7-28DD88E41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77" y="3075191"/>
            <a:ext cx="288000" cy="288000"/>
          </a:xfrm>
          <a:prstGeom prst="rect">
            <a:avLst/>
          </a:prstGeom>
        </p:spPr>
      </p:pic>
      <p:pic>
        <p:nvPicPr>
          <p:cNvPr id="42" name="Image 41" descr="Une image contenant arme, coup-de-poing américain&#10;&#10;Le contenu généré par l’IA peut être incorrect.">
            <a:extLst>
              <a:ext uri="{FF2B5EF4-FFF2-40B4-BE49-F238E27FC236}">
                <a16:creationId xmlns:a16="http://schemas.microsoft.com/office/drawing/2014/main" id="{BFC0D4CA-7498-EBA4-F5E6-F51593B0CC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597" y="3944220"/>
            <a:ext cx="288000" cy="288000"/>
          </a:xfrm>
          <a:prstGeom prst="rect">
            <a:avLst/>
          </a:prstGeom>
        </p:spPr>
      </p:pic>
      <p:pic>
        <p:nvPicPr>
          <p:cNvPr id="44" name="Image 43" descr="Une image contenant cercle, conception&#10;&#10;Le contenu généré par l’IA peut être incorrect.">
            <a:extLst>
              <a:ext uri="{FF2B5EF4-FFF2-40B4-BE49-F238E27FC236}">
                <a16:creationId xmlns:a16="http://schemas.microsoft.com/office/drawing/2014/main" id="{D73CE580-C01A-AA99-79F1-D543CD88C6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171" y="5210576"/>
            <a:ext cx="288000" cy="288000"/>
          </a:xfrm>
          <a:prstGeom prst="rect">
            <a:avLst/>
          </a:prstGeom>
        </p:spPr>
      </p:pic>
      <p:pic>
        <p:nvPicPr>
          <p:cNvPr id="46" name="Image 45" descr="Une image contenant croquis, cercle, symbole, conception&#10;&#10;Le contenu généré par l’IA peut être incorrect.">
            <a:extLst>
              <a:ext uri="{FF2B5EF4-FFF2-40B4-BE49-F238E27FC236}">
                <a16:creationId xmlns:a16="http://schemas.microsoft.com/office/drawing/2014/main" id="{2DEF9FA8-AD63-675F-55EE-FA4CB1A173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171" y="6130392"/>
            <a:ext cx="288000" cy="288000"/>
          </a:xfrm>
          <a:prstGeom prst="rect">
            <a:avLst/>
          </a:prstGeom>
        </p:spPr>
      </p:pic>
      <p:sp>
        <p:nvSpPr>
          <p:cNvPr id="47" name="ZoneTexte 46">
            <a:extLst>
              <a:ext uri="{FF2B5EF4-FFF2-40B4-BE49-F238E27FC236}">
                <a16:creationId xmlns:a16="http://schemas.microsoft.com/office/drawing/2014/main" id="{450CB908-A7C1-FFF0-2A38-F494E58C0104}"/>
              </a:ext>
            </a:extLst>
          </p:cNvPr>
          <p:cNvSpPr txBox="1"/>
          <p:nvPr/>
        </p:nvSpPr>
        <p:spPr>
          <a:xfrm>
            <a:off x="1660705" y="9695047"/>
            <a:ext cx="4081567" cy="369332"/>
          </a:xfrm>
          <a:prstGeom prst="rect">
            <a:avLst/>
          </a:prstGeom>
          <a:noFill/>
        </p:spPr>
        <p:txBody>
          <a:bodyPr wrap="none" rtlCol="0">
            <a:spAutoFit/>
          </a:bodyPr>
          <a:lstStyle/>
          <a:p>
            <a:pPr algn="ctr"/>
            <a:r>
              <a:rPr lang="fr-FR" sz="900" dirty="0">
                <a:solidFill>
                  <a:schemeClr val="bg1"/>
                </a:solidFill>
                <a:latin typeface="Montserrat" panose="00000500000000000000" pitchFamily="2" charset="0"/>
              </a:rPr>
              <a:t>3 route de Bédarrides – BP  58– 84230 Châteauneuf-du-Pape Cedex</a:t>
            </a:r>
          </a:p>
          <a:p>
            <a:pPr algn="ctr"/>
            <a:r>
              <a:rPr lang="fr-FR" sz="900" dirty="0">
                <a:solidFill>
                  <a:schemeClr val="bg1"/>
                </a:solidFill>
                <a:latin typeface="Montserrat" panose="00000500000000000000" pitchFamily="2" charset="0"/>
              </a:rPr>
              <a:t>T. 04 90 83 70 28 – contact@famillejeune.fr – www.famillejeune.fr</a:t>
            </a:r>
          </a:p>
        </p:txBody>
      </p:sp>
      <p:sp>
        <p:nvSpPr>
          <p:cNvPr id="17" name="ZoneTexte 16">
            <a:extLst>
              <a:ext uri="{FF2B5EF4-FFF2-40B4-BE49-F238E27FC236}">
                <a16:creationId xmlns:a16="http://schemas.microsoft.com/office/drawing/2014/main" id="{700DDA7E-7DDF-7978-B5DA-443CA11FE4C1}"/>
              </a:ext>
            </a:extLst>
          </p:cNvPr>
          <p:cNvSpPr txBox="1"/>
          <p:nvPr/>
        </p:nvSpPr>
        <p:spPr>
          <a:xfrm>
            <a:off x="580877" y="4164065"/>
            <a:ext cx="5243469" cy="898323"/>
          </a:xfrm>
          <a:prstGeom prst="rect">
            <a:avLst/>
          </a:prstGeom>
          <a:noFill/>
        </p:spPr>
        <p:txBody>
          <a:bodyPr wrap="square" rtlCol="0">
            <a:spAutoFit/>
          </a:bodyPr>
          <a:lstStyle/>
          <a:p>
            <a:pPr marL="66675" marR="2785110" algn="just">
              <a:lnSpc>
                <a:spcPct val="97000"/>
              </a:lnSpc>
              <a:spcBef>
                <a:spcPts val="15"/>
              </a:spcBef>
            </a:pPr>
            <a:r>
              <a:rPr lang="fr-FR" sz="900" kern="100" dirty="0">
                <a:effectLst/>
                <a:latin typeface="Montserrat" panose="00000500000000000000" pitchFamily="2" charset="0"/>
                <a:ea typeface="Calibri" panose="020F0502020204030204" pitchFamily="34" charset="0"/>
                <a:cs typeface="Times New Roman" panose="02020603050405020304" pitchFamily="18" charset="0"/>
              </a:rPr>
              <a:t>Pressurage direct puis sélection des premiers jus et débourbage à froid. La fermentation alcoolique est contrôlée entre 15 et 17°C. La totalité du vin est vinifiée en inox. Pas de fermentation malolactique.</a:t>
            </a:r>
          </a:p>
        </p:txBody>
      </p:sp>
      <p:sp>
        <p:nvSpPr>
          <p:cNvPr id="19" name="ZoneTexte 18">
            <a:extLst>
              <a:ext uri="{FF2B5EF4-FFF2-40B4-BE49-F238E27FC236}">
                <a16:creationId xmlns:a16="http://schemas.microsoft.com/office/drawing/2014/main" id="{8DE6BCE1-97FF-77C2-06FB-74F7E4B70F67}"/>
              </a:ext>
            </a:extLst>
          </p:cNvPr>
          <p:cNvSpPr txBox="1"/>
          <p:nvPr/>
        </p:nvSpPr>
        <p:spPr>
          <a:xfrm>
            <a:off x="590171" y="5468181"/>
            <a:ext cx="5243469" cy="495328"/>
          </a:xfrm>
          <a:prstGeom prst="rect">
            <a:avLst/>
          </a:prstGeom>
          <a:noFill/>
        </p:spPr>
        <p:txBody>
          <a:bodyPr wrap="square" rtlCol="0">
            <a:spAutoFit/>
          </a:bodyPr>
          <a:lstStyle/>
          <a:p>
            <a:pPr marL="66675" marR="2785110" algn="just">
              <a:lnSpc>
                <a:spcPct val="97000"/>
              </a:lnSpc>
            </a:pPr>
            <a:r>
              <a:rPr lang="fr-FR" sz="900" dirty="0">
                <a:solidFill>
                  <a:srgbClr val="0D0802"/>
                </a:solidFill>
                <a:effectLst/>
                <a:latin typeface="Montserrat" panose="00000500000000000000" pitchFamily="2" charset="0"/>
                <a:ea typeface="Calibri" panose="020F0502020204030204" pitchFamily="34" charset="0"/>
                <a:cs typeface="Calibri" panose="020F0502020204030204" pitchFamily="34" charset="0"/>
              </a:rPr>
              <a:t>L’élevage se fait en cuve inox afin de préserver la fraîcheur et le fruité du vin.</a:t>
            </a:r>
          </a:p>
        </p:txBody>
      </p:sp>
      <p:sp>
        <p:nvSpPr>
          <p:cNvPr id="23" name="ZoneTexte 22">
            <a:extLst>
              <a:ext uri="{FF2B5EF4-FFF2-40B4-BE49-F238E27FC236}">
                <a16:creationId xmlns:a16="http://schemas.microsoft.com/office/drawing/2014/main" id="{3BCEEA4F-5F85-A2E5-7332-E4F7674CC42A}"/>
              </a:ext>
            </a:extLst>
          </p:cNvPr>
          <p:cNvSpPr txBox="1"/>
          <p:nvPr/>
        </p:nvSpPr>
        <p:spPr>
          <a:xfrm>
            <a:off x="4999322" y="3384185"/>
            <a:ext cx="2031729" cy="507831"/>
          </a:xfrm>
          <a:prstGeom prst="rect">
            <a:avLst/>
          </a:prstGeom>
          <a:noFill/>
        </p:spPr>
        <p:txBody>
          <a:bodyPr wrap="square" rtlCol="0">
            <a:spAutoFit/>
          </a:bodyPr>
          <a:lstStyle/>
          <a:p>
            <a:pPr algn="just"/>
            <a:r>
              <a:rPr lang="en-US" sz="900" dirty="0">
                <a:latin typeface="Montserrat" panose="00000500000000000000" pitchFamily="2" charset="0"/>
              </a:rPr>
              <a:t>Parcel located in </a:t>
            </a:r>
            <a:r>
              <a:rPr lang="en-US" sz="900" dirty="0" err="1">
                <a:latin typeface="Montserrat" panose="00000500000000000000" pitchFamily="2" charset="0"/>
              </a:rPr>
              <a:t>Morières</a:t>
            </a:r>
            <a:r>
              <a:rPr lang="en-US" sz="900" dirty="0">
                <a:latin typeface="Montserrat" panose="00000500000000000000" pitchFamily="2" charset="0"/>
              </a:rPr>
              <a:t>. Siliceous-clay soil. Average age of vines: 19 years.</a:t>
            </a:r>
            <a:endParaRPr lang="fr-FR" sz="900" dirty="0">
              <a:latin typeface="Montserrat" panose="00000500000000000000" pitchFamily="2" charset="0"/>
            </a:endParaRPr>
          </a:p>
        </p:txBody>
      </p:sp>
      <p:sp>
        <p:nvSpPr>
          <p:cNvPr id="25" name="ZoneTexte 24">
            <a:extLst>
              <a:ext uri="{FF2B5EF4-FFF2-40B4-BE49-F238E27FC236}">
                <a16:creationId xmlns:a16="http://schemas.microsoft.com/office/drawing/2014/main" id="{E4073480-88C0-4403-3D43-C58B32C747E3}"/>
              </a:ext>
            </a:extLst>
          </p:cNvPr>
          <p:cNvSpPr txBox="1"/>
          <p:nvPr/>
        </p:nvSpPr>
        <p:spPr>
          <a:xfrm>
            <a:off x="4999322" y="4240641"/>
            <a:ext cx="2087697" cy="1061829"/>
          </a:xfrm>
          <a:prstGeom prst="rect">
            <a:avLst/>
          </a:prstGeom>
          <a:noFill/>
        </p:spPr>
        <p:txBody>
          <a:bodyPr wrap="square" rtlCol="0">
            <a:spAutoFit/>
          </a:bodyPr>
          <a:lstStyle/>
          <a:p>
            <a:pPr algn="just"/>
            <a:r>
              <a:rPr lang="en-US" sz="900" dirty="0">
                <a:latin typeface="Montserrat" panose="00000500000000000000" pitchFamily="2" charset="0"/>
              </a:rPr>
              <a:t>Direct pressing followed by selection of the first juices and cold settling. Alcoholic fermentation is controlled between 15 and 17°C. All wine is vinified in stainless steel. No malolactic fermentation.</a:t>
            </a:r>
            <a:endParaRPr lang="fr-FR" sz="900" dirty="0">
              <a:latin typeface="Montserrat" panose="00000500000000000000" pitchFamily="2" charset="0"/>
            </a:endParaRPr>
          </a:p>
        </p:txBody>
      </p:sp>
      <p:sp>
        <p:nvSpPr>
          <p:cNvPr id="26" name="ZoneTexte 25">
            <a:extLst>
              <a:ext uri="{FF2B5EF4-FFF2-40B4-BE49-F238E27FC236}">
                <a16:creationId xmlns:a16="http://schemas.microsoft.com/office/drawing/2014/main" id="{7C0B0565-F585-2CE2-0074-49B956A7EA16}"/>
              </a:ext>
            </a:extLst>
          </p:cNvPr>
          <p:cNvSpPr txBox="1"/>
          <p:nvPr/>
        </p:nvSpPr>
        <p:spPr>
          <a:xfrm>
            <a:off x="5032175" y="5599731"/>
            <a:ext cx="2087412" cy="507831"/>
          </a:xfrm>
          <a:prstGeom prst="rect">
            <a:avLst/>
          </a:prstGeom>
          <a:noFill/>
        </p:spPr>
        <p:txBody>
          <a:bodyPr wrap="square" rtlCol="0">
            <a:spAutoFit/>
          </a:bodyPr>
          <a:lstStyle/>
          <a:p>
            <a:pPr algn="just"/>
            <a:r>
              <a:rPr lang="en-US" sz="900" dirty="0">
                <a:latin typeface="Montserrat" panose="00000500000000000000" pitchFamily="2" charset="0"/>
              </a:rPr>
              <a:t>The wine is aged in stainless steel vats to preserve its freshness and fruitiness.</a:t>
            </a:r>
            <a:endParaRPr lang="fr-FR" sz="900" dirty="0">
              <a:latin typeface="Montserrat" panose="00000500000000000000" pitchFamily="2" charset="0"/>
            </a:endParaRPr>
          </a:p>
        </p:txBody>
      </p:sp>
      <p:sp>
        <p:nvSpPr>
          <p:cNvPr id="29" name="ZoneTexte 28">
            <a:extLst>
              <a:ext uri="{FF2B5EF4-FFF2-40B4-BE49-F238E27FC236}">
                <a16:creationId xmlns:a16="http://schemas.microsoft.com/office/drawing/2014/main" id="{013A3AE3-B5E7-0E46-F680-70C4DF34CE19}"/>
              </a:ext>
            </a:extLst>
          </p:cNvPr>
          <p:cNvSpPr txBox="1"/>
          <p:nvPr/>
        </p:nvSpPr>
        <p:spPr>
          <a:xfrm>
            <a:off x="5021735" y="6441329"/>
            <a:ext cx="2086125" cy="1061829"/>
          </a:xfrm>
          <a:prstGeom prst="rect">
            <a:avLst/>
          </a:prstGeom>
          <a:noFill/>
        </p:spPr>
        <p:txBody>
          <a:bodyPr wrap="square" rtlCol="0">
            <a:spAutoFit/>
          </a:bodyPr>
          <a:lstStyle/>
          <a:p>
            <a:pPr algn="just"/>
            <a:r>
              <a:rPr lang="en-US" sz="900" dirty="0">
                <a:latin typeface="Montserrat" panose="00000500000000000000" pitchFamily="2" charset="0"/>
              </a:rPr>
              <a:t>The nose reveals a bouquet of white flowers with light notes of rose and pear. On the palate, the wine is round and fresh, with a hint of minerality that makes it sapid and well-balanced. A wine for pleasure, to be enjoyed now. </a:t>
            </a:r>
            <a:endParaRPr lang="fr-FR" sz="900" dirty="0">
              <a:latin typeface="Montserrat" panose="00000500000000000000" pitchFamily="2" charset="0"/>
            </a:endParaRPr>
          </a:p>
        </p:txBody>
      </p:sp>
      <p:pic>
        <p:nvPicPr>
          <p:cNvPr id="2" name="Image 1">
            <a:extLst>
              <a:ext uri="{FF2B5EF4-FFF2-40B4-BE49-F238E27FC236}">
                <a16:creationId xmlns:a16="http://schemas.microsoft.com/office/drawing/2014/main" id="{65F7C584-E5F1-BA0F-0646-82BD495A4406}"/>
              </a:ext>
            </a:extLst>
          </p:cNvPr>
          <p:cNvPicPr>
            <a:picLocks noChangeAspect="1"/>
          </p:cNvPicPr>
          <p:nvPr/>
        </p:nvPicPr>
        <p:blipFill>
          <a:blip r:embed="rId8"/>
          <a:stretch>
            <a:fillRect/>
          </a:stretch>
        </p:blipFill>
        <p:spPr>
          <a:xfrm>
            <a:off x="2998507" y="2792795"/>
            <a:ext cx="1767508" cy="6523499"/>
          </a:xfrm>
          <a:prstGeom prst="rect">
            <a:avLst/>
          </a:prstGeom>
        </p:spPr>
      </p:pic>
      <p:sp>
        <p:nvSpPr>
          <p:cNvPr id="3" name="ZoneTexte 2">
            <a:extLst>
              <a:ext uri="{FF2B5EF4-FFF2-40B4-BE49-F238E27FC236}">
                <a16:creationId xmlns:a16="http://schemas.microsoft.com/office/drawing/2014/main" id="{4631A87F-F358-F776-8DEE-DD07B39D48AC}"/>
              </a:ext>
            </a:extLst>
          </p:cNvPr>
          <p:cNvSpPr txBox="1"/>
          <p:nvPr/>
        </p:nvSpPr>
        <p:spPr>
          <a:xfrm>
            <a:off x="595391" y="6379162"/>
            <a:ext cx="5082072" cy="1032655"/>
          </a:xfrm>
          <a:prstGeom prst="rect">
            <a:avLst/>
          </a:prstGeom>
          <a:noFill/>
        </p:spPr>
        <p:txBody>
          <a:bodyPr wrap="square" rtlCol="0">
            <a:spAutoFit/>
          </a:bodyPr>
          <a:lstStyle/>
          <a:p>
            <a:pPr marL="66675" marR="2785110" algn="just">
              <a:lnSpc>
                <a:spcPct val="97000"/>
              </a:lnSpc>
            </a:pPr>
            <a:r>
              <a:rPr lang="fr-FR" sz="900" dirty="0">
                <a:solidFill>
                  <a:srgbClr val="0D0802"/>
                </a:solidFill>
                <a:effectLst/>
                <a:latin typeface="Montserrat" panose="00000500000000000000" pitchFamily="2" charset="0"/>
                <a:ea typeface="Calibri" panose="020F0502020204030204" pitchFamily="34" charset="0"/>
                <a:cs typeface="Calibri" panose="020F0502020204030204" pitchFamily="34" charset="0"/>
              </a:rPr>
              <a:t>Le nez dévoile, un bouquet de fleurs blanches avec de légères notes de rose et de poire. En bouche, le vin est rond, frais avec une petite minéralité le rendant sapide et équilibré. Vin de plaisir, à déguster dès maintenant. </a:t>
            </a:r>
          </a:p>
        </p:txBody>
      </p:sp>
    </p:spTree>
    <p:extLst>
      <p:ext uri="{BB962C8B-B14F-4D97-AF65-F5344CB8AC3E}">
        <p14:creationId xmlns:p14="http://schemas.microsoft.com/office/powerpoint/2010/main" val="135559091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308</Words>
  <Application>Microsoft Office PowerPoint</Application>
  <PresentationFormat>Personnalisé</PresentationFormat>
  <Paragraphs>29</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Aptos</vt:lpstr>
      <vt:lpstr>Aptos Display</vt:lpstr>
      <vt:lpstr>Arial</vt:lpstr>
      <vt:lpstr>Book Antiqua</vt:lpstr>
      <vt:lpstr>Montserrat</vt:lpstr>
      <vt:lpstr>Montserrat SemiBold</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Emilie VITTECOQ</dc:creator>
  <cp:lastModifiedBy>elie jeune</cp:lastModifiedBy>
  <cp:revision>20</cp:revision>
  <dcterms:created xsi:type="dcterms:W3CDTF">2025-02-08T16:43:38Z</dcterms:created>
  <dcterms:modified xsi:type="dcterms:W3CDTF">2025-03-06T16:35:47Z</dcterms:modified>
</cp:coreProperties>
</file>