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CE3"/>
    <a:srgbClr val="ECE5D8"/>
    <a:srgbClr val="D3C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90" d="100"/>
          <a:sy n="90" d="100"/>
        </p:scale>
        <p:origin x="1714" y="-1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2F0411-45D9-4919-9D3E-97D0F55236AB}"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1974676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2F0411-45D9-4919-9D3E-97D0F55236AB}"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12025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2F0411-45D9-4919-9D3E-97D0F55236AB}"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48117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2F0411-45D9-4919-9D3E-97D0F55236AB}"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377744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2F0411-45D9-4919-9D3E-97D0F55236AB}" type="datetimeFigureOut">
              <a:rPr lang="fr-FR" smtClean="0"/>
              <a:t>18/11/2025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351027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2F0411-45D9-4919-9D3E-97D0F55236AB}" type="datetimeFigureOut">
              <a:rPr lang="fr-FR" smtClean="0"/>
              <a:t>18/11/2025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187688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2F0411-45D9-4919-9D3E-97D0F55236AB}" type="datetimeFigureOut">
              <a:rPr lang="fr-FR" smtClean="0"/>
              <a:t>18/11/2025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234427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2F0411-45D9-4919-9D3E-97D0F55236AB}" type="datetimeFigureOut">
              <a:rPr lang="fr-FR" smtClean="0"/>
              <a:t>18/11/2025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253087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F0411-45D9-4919-9D3E-97D0F55236AB}" type="datetimeFigureOut">
              <a:rPr lang="fr-FR" smtClean="0"/>
              <a:t>18/11/2025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322228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2F0411-45D9-4919-9D3E-97D0F55236AB}" type="datetimeFigureOut">
              <a:rPr lang="fr-FR" smtClean="0"/>
              <a:t>18/11/2025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39088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2F0411-45D9-4919-9D3E-97D0F55236AB}" type="datetimeFigureOut">
              <a:rPr lang="fr-FR" smtClean="0"/>
              <a:t>18/11/2025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CB5479D-7644-4BBF-8062-823429B22511}" type="slidenum">
              <a:rPr lang="fr-FR" smtClean="0"/>
              <a:t>‹N°›</a:t>
            </a:fld>
            <a:endParaRPr lang="fr-FR"/>
          </a:p>
        </p:txBody>
      </p:sp>
    </p:spTree>
    <p:extLst>
      <p:ext uri="{BB962C8B-B14F-4D97-AF65-F5344CB8AC3E}">
        <p14:creationId xmlns:p14="http://schemas.microsoft.com/office/powerpoint/2010/main" val="89158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B62F0411-45D9-4919-9D3E-97D0F55236AB}" type="datetimeFigureOut">
              <a:rPr lang="fr-FR" smtClean="0"/>
              <a:t>18/11/2025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BCB5479D-7644-4BBF-8062-823429B22511}" type="slidenum">
              <a:rPr lang="fr-FR" smtClean="0"/>
              <a:t>‹N°›</a:t>
            </a:fld>
            <a:endParaRPr lang="fr-FR"/>
          </a:p>
        </p:txBody>
      </p:sp>
    </p:spTree>
    <p:extLst>
      <p:ext uri="{BB962C8B-B14F-4D97-AF65-F5344CB8AC3E}">
        <p14:creationId xmlns:p14="http://schemas.microsoft.com/office/powerpoint/2010/main" val="3907418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10;&#10;Le contenu généré par l’IA peut être incorrect.">
            <a:extLst>
              <a:ext uri="{FF2B5EF4-FFF2-40B4-BE49-F238E27FC236}">
                <a16:creationId xmlns:a16="http://schemas.microsoft.com/office/drawing/2014/main" id="{57663714-1AC6-6CD5-56CA-2DA59D1EC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 y="-1610"/>
            <a:ext cx="7558766" cy="10692000"/>
          </a:xfrm>
          <a:prstGeom prst="rect">
            <a:avLst/>
          </a:prstGeom>
        </p:spPr>
      </p:pic>
      <p:sp>
        <p:nvSpPr>
          <p:cNvPr id="34" name="Rectangle 33">
            <a:extLst>
              <a:ext uri="{FF2B5EF4-FFF2-40B4-BE49-F238E27FC236}">
                <a16:creationId xmlns:a16="http://schemas.microsoft.com/office/drawing/2014/main" id="{68312883-A2F1-E6B7-62B1-4E7BF036660B}"/>
              </a:ext>
            </a:extLst>
          </p:cNvPr>
          <p:cNvSpPr/>
          <p:nvPr/>
        </p:nvSpPr>
        <p:spPr>
          <a:xfrm>
            <a:off x="4973490" y="3135730"/>
            <a:ext cx="2592000" cy="3727274"/>
          </a:xfrm>
          <a:prstGeom prst="rect">
            <a:avLst/>
          </a:prstGeom>
          <a:solidFill>
            <a:srgbClr val="F1EC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2A8060C-A8D5-60C3-69C8-1EB823864544}"/>
              </a:ext>
            </a:extLst>
          </p:cNvPr>
          <p:cNvSpPr txBox="1"/>
          <p:nvPr/>
        </p:nvSpPr>
        <p:spPr>
          <a:xfrm>
            <a:off x="2350241" y="1193006"/>
            <a:ext cx="2751074" cy="400110"/>
          </a:xfrm>
          <a:prstGeom prst="rect">
            <a:avLst/>
          </a:prstGeom>
          <a:noFill/>
        </p:spPr>
        <p:txBody>
          <a:bodyPr wrap="none" rtlCol="0">
            <a:spAutoFit/>
          </a:bodyPr>
          <a:lstStyle/>
          <a:p>
            <a:r>
              <a:rPr lang="fr-FR" sz="2000" b="1" dirty="0">
                <a:latin typeface="Book Antiqua" panose="02040602050305030304" pitchFamily="18" charset="0"/>
              </a:rPr>
              <a:t>Châteauneuf-du-Pape</a:t>
            </a:r>
          </a:p>
        </p:txBody>
      </p:sp>
      <p:sp>
        <p:nvSpPr>
          <p:cNvPr id="7" name="ZoneTexte 6">
            <a:extLst>
              <a:ext uri="{FF2B5EF4-FFF2-40B4-BE49-F238E27FC236}">
                <a16:creationId xmlns:a16="http://schemas.microsoft.com/office/drawing/2014/main" id="{EFCAF995-A2F4-26A6-1805-EA3B65D07C1A}"/>
              </a:ext>
            </a:extLst>
          </p:cNvPr>
          <p:cNvSpPr txBox="1"/>
          <p:nvPr/>
        </p:nvSpPr>
        <p:spPr>
          <a:xfrm>
            <a:off x="2352675" y="1488281"/>
            <a:ext cx="744114" cy="369332"/>
          </a:xfrm>
          <a:prstGeom prst="rect">
            <a:avLst/>
          </a:prstGeom>
          <a:noFill/>
        </p:spPr>
        <p:txBody>
          <a:bodyPr wrap="none" rtlCol="0">
            <a:spAutoFit/>
          </a:bodyPr>
          <a:lstStyle/>
          <a:p>
            <a:r>
              <a:rPr lang="fr-FR" dirty="0">
                <a:solidFill>
                  <a:schemeClr val="accent2">
                    <a:lumMod val="75000"/>
                  </a:schemeClr>
                </a:solidFill>
                <a:latin typeface="Montserrat SemiBold" panose="00000700000000000000" pitchFamily="2" charset="0"/>
              </a:rPr>
              <a:t>2023</a:t>
            </a:r>
          </a:p>
        </p:txBody>
      </p:sp>
      <p:pic>
        <p:nvPicPr>
          <p:cNvPr id="9" name="Image 8" descr="Une image contenant cercle, dessin humoristique, Graphique, art&#10;&#10;Le contenu généré par l’IA peut être incorrect.">
            <a:extLst>
              <a:ext uri="{FF2B5EF4-FFF2-40B4-BE49-F238E27FC236}">
                <a16:creationId xmlns:a16="http://schemas.microsoft.com/office/drawing/2014/main" id="{EA96B91D-123A-6906-4C0C-7DE6782CB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217" y="1029147"/>
            <a:ext cx="720000" cy="720000"/>
          </a:xfrm>
          <a:prstGeom prst="rect">
            <a:avLst/>
          </a:prstGeom>
        </p:spPr>
      </p:pic>
      <p:sp>
        <p:nvSpPr>
          <p:cNvPr id="10" name="ZoneTexte 9">
            <a:extLst>
              <a:ext uri="{FF2B5EF4-FFF2-40B4-BE49-F238E27FC236}">
                <a16:creationId xmlns:a16="http://schemas.microsoft.com/office/drawing/2014/main" id="{589B7C20-FB2F-D233-E166-E55A7C3B7744}"/>
              </a:ext>
            </a:extLst>
          </p:cNvPr>
          <p:cNvSpPr txBox="1"/>
          <p:nvPr/>
        </p:nvSpPr>
        <p:spPr>
          <a:xfrm>
            <a:off x="631551" y="2339318"/>
            <a:ext cx="2141933" cy="323165"/>
          </a:xfrm>
          <a:prstGeom prst="rect">
            <a:avLst/>
          </a:prstGeom>
          <a:noFill/>
        </p:spPr>
        <p:txBody>
          <a:bodyPr wrap="none" rtlCol="0">
            <a:spAutoFit/>
          </a:bodyPr>
          <a:lstStyle/>
          <a:p>
            <a:r>
              <a:rPr lang="fr-FR" sz="1500" dirty="0">
                <a:solidFill>
                  <a:schemeClr val="accent2">
                    <a:lumMod val="75000"/>
                  </a:schemeClr>
                </a:solidFill>
                <a:latin typeface="Montserrat SemiBold" panose="00000700000000000000" pitchFamily="2" charset="0"/>
              </a:rPr>
              <a:t>Grenache noir 100%</a:t>
            </a:r>
          </a:p>
        </p:txBody>
      </p:sp>
      <p:sp>
        <p:nvSpPr>
          <p:cNvPr id="11" name="ZoneTexte 10">
            <a:extLst>
              <a:ext uri="{FF2B5EF4-FFF2-40B4-BE49-F238E27FC236}">
                <a16:creationId xmlns:a16="http://schemas.microsoft.com/office/drawing/2014/main" id="{B1B60AB0-8E9E-4B69-859E-02093C9384A5}"/>
              </a:ext>
            </a:extLst>
          </p:cNvPr>
          <p:cNvSpPr txBox="1"/>
          <p:nvPr/>
        </p:nvSpPr>
        <p:spPr>
          <a:xfrm>
            <a:off x="672567" y="2818671"/>
            <a:ext cx="2149620" cy="954107"/>
          </a:xfrm>
          <a:prstGeom prst="rect">
            <a:avLst/>
          </a:prstGeom>
          <a:noFill/>
        </p:spPr>
        <p:txBody>
          <a:bodyPr wrap="square" rtlCol="0">
            <a:spAutoFit/>
          </a:bodyPr>
          <a:lstStyle/>
          <a:p>
            <a:r>
              <a:rPr lang="fr-FR" sz="1100" b="1" dirty="0">
                <a:solidFill>
                  <a:schemeClr val="accent2">
                    <a:lumMod val="75000"/>
                  </a:schemeClr>
                </a:solidFill>
                <a:latin typeface="Book Antiqua" panose="02040602050305030304" pitchFamily="18" charset="0"/>
              </a:rPr>
              <a:t>TERROIR</a:t>
            </a:r>
          </a:p>
          <a:p>
            <a:pPr algn="just"/>
            <a:r>
              <a:rPr lang="fr-FR" sz="900" dirty="0">
                <a:effectLst/>
                <a:latin typeface="Montserrat" panose="00000500000000000000" pitchFamily="2" charset="0"/>
                <a:ea typeface="Calibri" panose="020F0502020204030204" pitchFamily="34" charset="0"/>
              </a:rPr>
              <a:t>Issue des terres de la Gardiole, ce lot de parcelles âgé de plus de 100 ans, bénéficie d’un terroir argileux</a:t>
            </a:r>
            <a:r>
              <a:rPr lang="fr-FR" sz="900" spc="15" dirty="0">
                <a:effectLst/>
                <a:latin typeface="Montserrat" panose="00000500000000000000" pitchFamily="2" charset="0"/>
                <a:ea typeface="Calibri" panose="020F0502020204030204" pitchFamily="34" charset="0"/>
              </a:rPr>
              <a:t> et sableux </a:t>
            </a:r>
            <a:r>
              <a:rPr lang="fr-FR" sz="900" dirty="0">
                <a:effectLst/>
                <a:latin typeface="Montserrat" panose="00000500000000000000" pitchFamily="2" charset="0"/>
                <a:ea typeface="Calibri" panose="020F0502020204030204" pitchFamily="34" charset="0"/>
              </a:rPr>
              <a:t>avec</a:t>
            </a:r>
            <a:r>
              <a:rPr lang="fr-FR" sz="900" spc="15" dirty="0">
                <a:effectLst/>
                <a:latin typeface="Montserrat" panose="00000500000000000000" pitchFamily="2" charset="0"/>
                <a:ea typeface="Calibri" panose="020F0502020204030204" pitchFamily="34" charset="0"/>
              </a:rPr>
              <a:t> </a:t>
            </a:r>
            <a:r>
              <a:rPr lang="fr-FR" sz="900" dirty="0">
                <a:effectLst/>
                <a:latin typeface="Montserrat" panose="00000500000000000000" pitchFamily="2" charset="0"/>
                <a:ea typeface="Calibri" panose="020F0502020204030204" pitchFamily="34" charset="0"/>
              </a:rPr>
              <a:t>galets</a:t>
            </a:r>
            <a:r>
              <a:rPr lang="fr-FR" sz="900" spc="20" dirty="0">
                <a:effectLst/>
                <a:latin typeface="Montserrat" panose="00000500000000000000" pitchFamily="2" charset="0"/>
                <a:ea typeface="Calibri" panose="020F0502020204030204" pitchFamily="34" charset="0"/>
              </a:rPr>
              <a:t> </a:t>
            </a:r>
            <a:r>
              <a:rPr lang="fr-FR" sz="900" dirty="0">
                <a:effectLst/>
                <a:latin typeface="Montserrat" panose="00000500000000000000" pitchFamily="2" charset="0"/>
                <a:ea typeface="Calibri" panose="020F0502020204030204" pitchFamily="34" charset="0"/>
              </a:rPr>
              <a:t>roulés,</a:t>
            </a:r>
            <a:r>
              <a:rPr lang="fr-FR" sz="900" spc="15" dirty="0">
                <a:effectLst/>
                <a:latin typeface="Montserrat" panose="00000500000000000000" pitchFamily="2" charset="0"/>
                <a:ea typeface="Calibri" panose="020F0502020204030204" pitchFamily="34" charset="0"/>
              </a:rPr>
              <a:t> </a:t>
            </a:r>
            <a:r>
              <a:rPr lang="fr-FR" sz="900" dirty="0">
                <a:effectLst/>
                <a:latin typeface="Montserrat" panose="00000500000000000000" pitchFamily="2" charset="0"/>
                <a:ea typeface="Calibri" panose="020F0502020204030204" pitchFamily="34" charset="0"/>
              </a:rPr>
              <a:t>amenant</a:t>
            </a:r>
            <a:r>
              <a:rPr lang="fr-FR" sz="900" spc="20" dirty="0">
                <a:effectLst/>
                <a:latin typeface="Montserrat" panose="00000500000000000000" pitchFamily="2" charset="0"/>
                <a:ea typeface="Calibri" panose="020F0502020204030204" pitchFamily="34" charset="0"/>
              </a:rPr>
              <a:t> </a:t>
            </a:r>
            <a:r>
              <a:rPr lang="fr-FR" sz="900" dirty="0">
                <a:effectLst/>
                <a:latin typeface="Montserrat" panose="00000500000000000000" pitchFamily="2" charset="0"/>
                <a:ea typeface="Calibri" panose="020F0502020204030204" pitchFamily="34" charset="0"/>
              </a:rPr>
              <a:t>finesse</a:t>
            </a:r>
            <a:r>
              <a:rPr lang="fr-FR" sz="900" spc="15" dirty="0">
                <a:effectLst/>
                <a:latin typeface="Montserrat" panose="00000500000000000000" pitchFamily="2" charset="0"/>
                <a:ea typeface="Calibri" panose="020F0502020204030204" pitchFamily="34" charset="0"/>
              </a:rPr>
              <a:t> </a:t>
            </a:r>
            <a:r>
              <a:rPr lang="fr-FR" sz="900" dirty="0">
                <a:effectLst/>
                <a:latin typeface="Montserrat" panose="00000500000000000000" pitchFamily="2" charset="0"/>
                <a:ea typeface="Calibri" panose="020F0502020204030204" pitchFamily="34" charset="0"/>
              </a:rPr>
              <a:t>et</a:t>
            </a:r>
            <a:r>
              <a:rPr lang="fr-FR" sz="900" spc="15" dirty="0">
                <a:effectLst/>
                <a:latin typeface="Montserrat" panose="00000500000000000000" pitchFamily="2" charset="0"/>
                <a:ea typeface="Calibri" panose="020F0502020204030204" pitchFamily="34" charset="0"/>
              </a:rPr>
              <a:t> </a:t>
            </a:r>
            <a:r>
              <a:rPr lang="fr-FR" sz="900" spc="-10" dirty="0">
                <a:effectLst/>
                <a:latin typeface="Montserrat" panose="00000500000000000000" pitchFamily="2" charset="0"/>
                <a:ea typeface="Calibri" panose="020F0502020204030204" pitchFamily="34" charset="0"/>
              </a:rPr>
              <a:t>puissance.</a:t>
            </a:r>
            <a:endParaRPr lang="fr-FR" sz="900" dirty="0">
              <a:effectLst/>
              <a:latin typeface="Montserrat" panose="00000500000000000000" pitchFamily="2" charset="0"/>
              <a:ea typeface="Times New Roman" panose="02020603050405020304" pitchFamily="18" charset="0"/>
            </a:endParaRPr>
          </a:p>
        </p:txBody>
      </p:sp>
      <p:sp>
        <p:nvSpPr>
          <p:cNvPr id="13" name="ZoneTexte 12">
            <a:extLst>
              <a:ext uri="{FF2B5EF4-FFF2-40B4-BE49-F238E27FC236}">
                <a16:creationId xmlns:a16="http://schemas.microsoft.com/office/drawing/2014/main" id="{32102E69-1A5F-AF40-E82B-5B84CACA35A8}"/>
              </a:ext>
            </a:extLst>
          </p:cNvPr>
          <p:cNvSpPr txBox="1"/>
          <p:nvPr/>
        </p:nvSpPr>
        <p:spPr>
          <a:xfrm>
            <a:off x="672568" y="5176232"/>
            <a:ext cx="2062646" cy="815608"/>
          </a:xfrm>
          <a:prstGeom prst="rect">
            <a:avLst/>
          </a:prstGeom>
          <a:noFill/>
        </p:spPr>
        <p:txBody>
          <a:bodyPr wrap="square" rtlCol="0">
            <a:spAutoFit/>
          </a:bodyPr>
          <a:lstStyle/>
          <a:p>
            <a:r>
              <a:rPr lang="fr-FR" sz="1100" b="1" dirty="0">
                <a:solidFill>
                  <a:schemeClr val="accent2">
                    <a:lumMod val="75000"/>
                  </a:schemeClr>
                </a:solidFill>
                <a:latin typeface="Book Antiqua" panose="02040602050305030304" pitchFamily="18" charset="0"/>
              </a:rPr>
              <a:t>ÉLEVAGE</a:t>
            </a:r>
          </a:p>
          <a:p>
            <a:pPr algn="just"/>
            <a:r>
              <a:rPr lang="fr-FR" sz="900" kern="120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12 mois en demi-muids, foudres et barriques anciennes pour enrober les tanins et gagner en rondeur.</a:t>
            </a:r>
            <a:endParaRPr lang="fr-FR" sz="900" dirty="0">
              <a:effectLst/>
              <a:latin typeface="Montserrat" panose="00000500000000000000" pitchFamily="2" charset="0"/>
              <a:ea typeface="Times New Roman" panose="02020603050405020304" pitchFamily="18" charset="0"/>
            </a:endParaRPr>
          </a:p>
        </p:txBody>
      </p:sp>
      <p:sp>
        <p:nvSpPr>
          <p:cNvPr id="14" name="ZoneTexte 13">
            <a:extLst>
              <a:ext uri="{FF2B5EF4-FFF2-40B4-BE49-F238E27FC236}">
                <a16:creationId xmlns:a16="http://schemas.microsoft.com/office/drawing/2014/main" id="{FF471655-D6F7-B77B-CC1D-555CD73A2AAE}"/>
              </a:ext>
            </a:extLst>
          </p:cNvPr>
          <p:cNvSpPr txBox="1"/>
          <p:nvPr/>
        </p:nvSpPr>
        <p:spPr>
          <a:xfrm>
            <a:off x="680849" y="6009631"/>
            <a:ext cx="1287532" cy="261610"/>
          </a:xfrm>
          <a:prstGeom prst="rect">
            <a:avLst/>
          </a:prstGeom>
          <a:noFill/>
        </p:spPr>
        <p:txBody>
          <a:bodyPr wrap="none" rtlCol="0">
            <a:spAutoFit/>
          </a:bodyPr>
          <a:lstStyle/>
          <a:p>
            <a:r>
              <a:rPr lang="fr-FR" sz="1100" b="1" dirty="0">
                <a:solidFill>
                  <a:schemeClr val="accent2">
                    <a:lumMod val="75000"/>
                  </a:schemeClr>
                </a:solidFill>
                <a:latin typeface="Book Antiqua" panose="02040602050305030304" pitchFamily="18" charset="0"/>
              </a:rPr>
              <a:t>DÉGUSTATION</a:t>
            </a:r>
          </a:p>
        </p:txBody>
      </p:sp>
      <p:sp>
        <p:nvSpPr>
          <p:cNvPr id="15" name="ZoneTexte 14">
            <a:extLst>
              <a:ext uri="{FF2B5EF4-FFF2-40B4-BE49-F238E27FC236}">
                <a16:creationId xmlns:a16="http://schemas.microsoft.com/office/drawing/2014/main" id="{7FC97EE4-6949-DF5F-371B-B1AD657EE3FC}"/>
              </a:ext>
            </a:extLst>
          </p:cNvPr>
          <p:cNvSpPr txBox="1"/>
          <p:nvPr/>
        </p:nvSpPr>
        <p:spPr>
          <a:xfrm>
            <a:off x="656036" y="7269215"/>
            <a:ext cx="1736373" cy="507831"/>
          </a:xfrm>
          <a:prstGeom prst="rect">
            <a:avLst/>
          </a:prstGeom>
          <a:noFill/>
        </p:spPr>
        <p:txBody>
          <a:bodyPr wrap="none" rtlCol="0">
            <a:spAutoFit/>
          </a:bodyPr>
          <a:lstStyle/>
          <a:p>
            <a:r>
              <a:rPr lang="fr-FR" sz="900" dirty="0">
                <a:latin typeface="Montserrat SemiBold" panose="00000700000000000000" pitchFamily="2" charset="0"/>
              </a:rPr>
              <a:t>Garde : </a:t>
            </a:r>
            <a:r>
              <a:rPr lang="fr-FR" sz="900" dirty="0">
                <a:latin typeface="Montserrat" panose="00000500000000000000" pitchFamily="2" charset="0"/>
              </a:rPr>
              <a:t>10 à 15 ans</a:t>
            </a:r>
          </a:p>
          <a:p>
            <a:r>
              <a:rPr lang="fr-FR" sz="900" dirty="0">
                <a:latin typeface="Montserrat SemiBold" panose="00000700000000000000" pitchFamily="2" charset="0"/>
              </a:rPr>
              <a:t>Service : </a:t>
            </a:r>
            <a:r>
              <a:rPr lang="fr-FR" sz="900" dirty="0">
                <a:latin typeface="Montserrat" panose="00000500000000000000" pitchFamily="2" charset="0"/>
              </a:rPr>
              <a:t>16-18 °C / 60-64 °F</a:t>
            </a:r>
          </a:p>
          <a:p>
            <a:r>
              <a:rPr lang="fr-FR" sz="900" dirty="0">
                <a:latin typeface="Montserrat SemiBold" panose="00000700000000000000" pitchFamily="2" charset="0"/>
              </a:rPr>
              <a:t>Formats : </a:t>
            </a:r>
            <a:r>
              <a:rPr lang="fr-FR" sz="900" dirty="0">
                <a:latin typeface="Montserrat" panose="00000500000000000000" pitchFamily="2" charset="0"/>
              </a:rPr>
              <a:t>75 cl – 150 cl</a:t>
            </a:r>
          </a:p>
        </p:txBody>
      </p:sp>
      <p:sp>
        <p:nvSpPr>
          <p:cNvPr id="18" name="ZoneTexte 17">
            <a:extLst>
              <a:ext uri="{FF2B5EF4-FFF2-40B4-BE49-F238E27FC236}">
                <a16:creationId xmlns:a16="http://schemas.microsoft.com/office/drawing/2014/main" id="{9AC45071-0DEA-FBFD-1ED6-7C9D593D0B2C}"/>
              </a:ext>
            </a:extLst>
          </p:cNvPr>
          <p:cNvSpPr txBox="1"/>
          <p:nvPr/>
        </p:nvSpPr>
        <p:spPr>
          <a:xfrm>
            <a:off x="312208" y="7930482"/>
            <a:ext cx="2456391" cy="954107"/>
          </a:xfrm>
          <a:prstGeom prst="rect">
            <a:avLst/>
          </a:prstGeom>
          <a:noFill/>
        </p:spPr>
        <p:txBody>
          <a:bodyPr wrap="square" rtlCol="0">
            <a:spAutoFit/>
          </a:bodyPr>
          <a:lstStyle/>
          <a:p>
            <a:r>
              <a:rPr lang="fr-FR" sz="1100" b="1" dirty="0">
                <a:solidFill>
                  <a:schemeClr val="accent2">
                    <a:lumMod val="75000"/>
                  </a:schemeClr>
                </a:solidFill>
                <a:latin typeface="Book Antiqua" panose="02040602050305030304" pitchFamily="18" charset="0"/>
              </a:rPr>
              <a:t>REVUE DE PRESSE</a:t>
            </a:r>
            <a:endParaRPr lang="fr-FR" sz="900" dirty="0">
              <a:latin typeface="Montserrat" panose="00000500000000000000" pitchFamily="2" charset="0"/>
            </a:endParaRPr>
          </a:p>
          <a:p>
            <a:pPr marL="171450" indent="-171450">
              <a:buFont typeface="Arial" panose="020B0604020202020204" pitchFamily="34" charset="0"/>
              <a:buChar char="•"/>
            </a:pPr>
            <a:r>
              <a:rPr lang="fr-FR" sz="900" dirty="0" err="1">
                <a:solidFill>
                  <a:schemeClr val="tx1">
                    <a:lumMod val="65000"/>
                    <a:lumOff val="35000"/>
                  </a:schemeClr>
                </a:solidFill>
                <a:latin typeface="Montserrat SemiBold" panose="00000700000000000000" pitchFamily="2" charset="0"/>
              </a:rPr>
              <a:t>Jancis</a:t>
            </a:r>
            <a:r>
              <a:rPr lang="fr-FR" sz="900" dirty="0">
                <a:solidFill>
                  <a:schemeClr val="tx1">
                    <a:lumMod val="65000"/>
                    <a:lumOff val="35000"/>
                  </a:schemeClr>
                </a:solidFill>
                <a:latin typeface="Montserrat SemiBold" panose="00000700000000000000" pitchFamily="2" charset="0"/>
              </a:rPr>
              <a:t> Robinson = 16,5 pts</a:t>
            </a:r>
          </a:p>
          <a:p>
            <a:pPr marL="171450" indent="-171450">
              <a:buFont typeface="Arial" panose="020B0604020202020204" pitchFamily="34" charset="0"/>
              <a:buChar char="•"/>
            </a:pPr>
            <a:r>
              <a:rPr lang="fr-FR" sz="900" dirty="0">
                <a:solidFill>
                  <a:schemeClr val="tx1">
                    <a:lumMod val="65000"/>
                    <a:lumOff val="35000"/>
                  </a:schemeClr>
                </a:solidFill>
                <a:latin typeface="Montserrat SemiBold" panose="00000700000000000000" pitchFamily="2" charset="0"/>
              </a:rPr>
              <a:t>Vinous (oct. 2025) : 90 pts</a:t>
            </a:r>
          </a:p>
          <a:p>
            <a:pPr marL="171450" indent="-171450">
              <a:buFont typeface="Arial" panose="020B0604020202020204" pitchFamily="34" charset="0"/>
              <a:buChar char="•"/>
            </a:pPr>
            <a:r>
              <a:rPr lang="fr-FR" sz="900" dirty="0">
                <a:solidFill>
                  <a:schemeClr val="tx1">
                    <a:lumMod val="65000"/>
                    <a:lumOff val="35000"/>
                  </a:schemeClr>
                </a:solidFill>
                <a:latin typeface="Montserrat SemiBold" panose="00000700000000000000" pitchFamily="2" charset="0"/>
              </a:rPr>
              <a:t>Jeb </a:t>
            </a:r>
            <a:r>
              <a:rPr lang="fr-FR" sz="900" dirty="0" err="1">
                <a:solidFill>
                  <a:schemeClr val="tx1">
                    <a:lumMod val="65000"/>
                    <a:lumOff val="35000"/>
                  </a:schemeClr>
                </a:solidFill>
                <a:latin typeface="Montserrat SemiBold" panose="00000700000000000000" pitchFamily="2" charset="0"/>
              </a:rPr>
              <a:t>Dunnuck</a:t>
            </a:r>
            <a:r>
              <a:rPr lang="fr-FR" sz="900" dirty="0">
                <a:solidFill>
                  <a:schemeClr val="tx1">
                    <a:lumMod val="65000"/>
                    <a:lumOff val="35000"/>
                  </a:schemeClr>
                </a:solidFill>
                <a:latin typeface="Montserrat SemiBold" panose="00000700000000000000" pitchFamily="2" charset="0"/>
              </a:rPr>
              <a:t> (nov. 2025) : 94 pts</a:t>
            </a:r>
          </a:p>
          <a:p>
            <a:pPr marL="171450" indent="-171450">
              <a:buFont typeface="Arial" panose="020B0604020202020204" pitchFamily="34" charset="0"/>
              <a:buChar char="•"/>
            </a:pPr>
            <a:r>
              <a:rPr lang="fr-FR" sz="900" dirty="0" err="1">
                <a:solidFill>
                  <a:schemeClr val="tx1">
                    <a:lumMod val="65000"/>
                    <a:lumOff val="35000"/>
                  </a:schemeClr>
                </a:solidFill>
                <a:latin typeface="Montserrat SemiBold" panose="00000700000000000000" pitchFamily="2" charset="0"/>
              </a:rPr>
              <a:t>Wine</a:t>
            </a:r>
            <a:r>
              <a:rPr lang="fr-FR" sz="900" dirty="0">
                <a:solidFill>
                  <a:schemeClr val="tx1">
                    <a:lumMod val="65000"/>
                    <a:lumOff val="35000"/>
                  </a:schemeClr>
                </a:solidFill>
                <a:latin typeface="Montserrat SemiBold" panose="00000700000000000000" pitchFamily="2" charset="0"/>
              </a:rPr>
              <a:t> </a:t>
            </a:r>
            <a:r>
              <a:rPr lang="fr-FR" sz="900" dirty="0" err="1">
                <a:solidFill>
                  <a:schemeClr val="tx1">
                    <a:lumMod val="65000"/>
                    <a:lumOff val="35000"/>
                  </a:schemeClr>
                </a:solidFill>
                <a:latin typeface="Montserrat SemiBold" panose="00000700000000000000" pitchFamily="2" charset="0"/>
              </a:rPr>
              <a:t>Advocate</a:t>
            </a:r>
            <a:r>
              <a:rPr lang="fr-FR" sz="900" dirty="0">
                <a:solidFill>
                  <a:schemeClr val="tx1">
                    <a:lumMod val="65000"/>
                    <a:lumOff val="35000"/>
                  </a:schemeClr>
                </a:solidFill>
                <a:latin typeface="Montserrat SemiBold" panose="00000700000000000000" pitchFamily="2" charset="0"/>
              </a:rPr>
              <a:t> (nov. 2025) : 91 pts</a:t>
            </a:r>
          </a:p>
          <a:p>
            <a:pPr marL="171450" indent="-171450">
              <a:buFont typeface="Arial" panose="020B0604020202020204" pitchFamily="34" charset="0"/>
              <a:buChar char="•"/>
            </a:pPr>
            <a:endParaRPr lang="fr-FR" sz="900" dirty="0">
              <a:latin typeface="Montserrat SemiBold" panose="00000700000000000000" pitchFamily="2" charset="0"/>
            </a:endParaRPr>
          </a:p>
        </p:txBody>
      </p:sp>
      <p:sp>
        <p:nvSpPr>
          <p:cNvPr id="33" name="Rectangle 32">
            <a:extLst>
              <a:ext uri="{FF2B5EF4-FFF2-40B4-BE49-F238E27FC236}">
                <a16:creationId xmlns:a16="http://schemas.microsoft.com/office/drawing/2014/main" id="{997278D2-AB91-5B6F-BC2E-EA8E4C405D11}"/>
              </a:ext>
            </a:extLst>
          </p:cNvPr>
          <p:cNvSpPr/>
          <p:nvPr/>
        </p:nvSpPr>
        <p:spPr>
          <a:xfrm>
            <a:off x="4831739" y="2013643"/>
            <a:ext cx="2912087" cy="983934"/>
          </a:xfrm>
          <a:prstGeom prst="rect">
            <a:avLst/>
          </a:prstGeom>
          <a:solidFill>
            <a:schemeClr val="bg1"/>
          </a:solidFill>
          <a:ln>
            <a:solidFill>
              <a:srgbClr val="D3C4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4" name="Connecteur droit 23">
            <a:extLst>
              <a:ext uri="{FF2B5EF4-FFF2-40B4-BE49-F238E27FC236}">
                <a16:creationId xmlns:a16="http://schemas.microsoft.com/office/drawing/2014/main" id="{714DF8FF-8594-5163-EECB-C33BB511CAF4}"/>
              </a:ext>
            </a:extLst>
          </p:cNvPr>
          <p:cNvCxnSpPr>
            <a:cxnSpLocks/>
          </p:cNvCxnSpPr>
          <p:nvPr/>
        </p:nvCxnSpPr>
        <p:spPr>
          <a:xfrm>
            <a:off x="4914901" y="2556308"/>
            <a:ext cx="2272539" cy="0"/>
          </a:xfrm>
          <a:prstGeom prst="line">
            <a:avLst/>
          </a:prstGeom>
          <a:ln>
            <a:solidFill>
              <a:srgbClr val="D3C4A6"/>
            </a:solidFill>
          </a:ln>
        </p:spPr>
        <p:style>
          <a:lnRef idx="2">
            <a:schemeClr val="accent1"/>
          </a:lnRef>
          <a:fillRef idx="0">
            <a:schemeClr val="accent1"/>
          </a:fillRef>
          <a:effectRef idx="1">
            <a:schemeClr val="accent1"/>
          </a:effectRef>
          <a:fontRef idx="minor">
            <a:schemeClr val="tx1"/>
          </a:fontRef>
        </p:style>
      </p:cxnSp>
      <p:cxnSp>
        <p:nvCxnSpPr>
          <p:cNvPr id="27" name="Connecteur droit 26">
            <a:extLst>
              <a:ext uri="{FF2B5EF4-FFF2-40B4-BE49-F238E27FC236}">
                <a16:creationId xmlns:a16="http://schemas.microsoft.com/office/drawing/2014/main" id="{44671E75-8C45-85D7-E8D1-36E20A69040F}"/>
              </a:ext>
            </a:extLst>
          </p:cNvPr>
          <p:cNvCxnSpPr/>
          <p:nvPr/>
        </p:nvCxnSpPr>
        <p:spPr>
          <a:xfrm>
            <a:off x="5484492" y="2187952"/>
            <a:ext cx="0" cy="262354"/>
          </a:xfrm>
          <a:prstGeom prst="line">
            <a:avLst/>
          </a:prstGeom>
          <a:ln w="12700">
            <a:solidFill>
              <a:srgbClr val="D3C4A6"/>
            </a:solidFill>
          </a:ln>
        </p:spPr>
        <p:style>
          <a:lnRef idx="2">
            <a:schemeClr val="accent1"/>
          </a:lnRef>
          <a:fillRef idx="0">
            <a:schemeClr val="accent1"/>
          </a:fillRef>
          <a:effectRef idx="1">
            <a:schemeClr val="accent1"/>
          </a:effectRef>
          <a:fontRef idx="minor">
            <a:schemeClr val="tx1"/>
          </a:fontRef>
        </p:style>
      </p:cxnSp>
      <p:cxnSp>
        <p:nvCxnSpPr>
          <p:cNvPr id="28" name="Connecteur droit 27">
            <a:extLst>
              <a:ext uri="{FF2B5EF4-FFF2-40B4-BE49-F238E27FC236}">
                <a16:creationId xmlns:a16="http://schemas.microsoft.com/office/drawing/2014/main" id="{3ABB32E6-110B-A794-935F-4D2BA34F4C1A}"/>
              </a:ext>
            </a:extLst>
          </p:cNvPr>
          <p:cNvCxnSpPr/>
          <p:nvPr/>
        </p:nvCxnSpPr>
        <p:spPr>
          <a:xfrm>
            <a:off x="5484492" y="2592991"/>
            <a:ext cx="0" cy="262354"/>
          </a:xfrm>
          <a:prstGeom prst="line">
            <a:avLst/>
          </a:prstGeom>
          <a:ln w="12700">
            <a:solidFill>
              <a:srgbClr val="D3C4A6"/>
            </a:solidFill>
          </a:ln>
        </p:spPr>
        <p:style>
          <a:lnRef idx="2">
            <a:schemeClr val="accent1"/>
          </a:lnRef>
          <a:fillRef idx="0">
            <a:schemeClr val="accent1"/>
          </a:fillRef>
          <a:effectRef idx="1">
            <a:schemeClr val="accent1"/>
          </a:effectRef>
          <a:fontRef idx="minor">
            <a:schemeClr val="tx1"/>
          </a:fontRef>
        </p:style>
      </p:cxnSp>
      <p:sp>
        <p:nvSpPr>
          <p:cNvPr id="35" name="ZoneTexte 34">
            <a:extLst>
              <a:ext uri="{FF2B5EF4-FFF2-40B4-BE49-F238E27FC236}">
                <a16:creationId xmlns:a16="http://schemas.microsoft.com/office/drawing/2014/main" id="{68C61F4B-F74B-3B57-C69A-5DD8378B35B5}"/>
              </a:ext>
            </a:extLst>
          </p:cNvPr>
          <p:cNvSpPr txBox="1"/>
          <p:nvPr/>
        </p:nvSpPr>
        <p:spPr>
          <a:xfrm>
            <a:off x="4999322" y="3158331"/>
            <a:ext cx="2502036" cy="954107"/>
          </a:xfrm>
          <a:prstGeom prst="rect">
            <a:avLst/>
          </a:prstGeom>
          <a:noFill/>
        </p:spPr>
        <p:txBody>
          <a:bodyPr wrap="square" rtlCol="0">
            <a:spAutoFit/>
          </a:bodyPr>
          <a:lstStyle/>
          <a:p>
            <a:r>
              <a:rPr lang="fr-FR" sz="1100" b="1" i="1" dirty="0">
                <a:solidFill>
                  <a:schemeClr val="accent2">
                    <a:lumMod val="75000"/>
                  </a:schemeClr>
                </a:solidFill>
                <a:latin typeface="Book Antiqua" panose="02040602050305030304" pitchFamily="18" charset="0"/>
              </a:rPr>
              <a:t>TERROIR</a:t>
            </a:r>
          </a:p>
          <a:p>
            <a:pPr algn="just"/>
            <a:r>
              <a:rPr lang="en-US" sz="900" i="1" dirty="0">
                <a:latin typeface="Montserrat" panose="00000500000000000000" pitchFamily="2" charset="0"/>
              </a:rPr>
              <a:t>Stemming from the land of La </a:t>
            </a:r>
            <a:r>
              <a:rPr lang="en-US" sz="900" i="1" dirty="0" err="1">
                <a:latin typeface="Montserrat" panose="00000500000000000000" pitchFamily="2" charset="0"/>
              </a:rPr>
              <a:t>Gardiole</a:t>
            </a:r>
            <a:r>
              <a:rPr lang="en-US" sz="900" i="1" dirty="0">
                <a:latin typeface="Montserrat" panose="00000500000000000000" pitchFamily="2" charset="0"/>
              </a:rPr>
              <a:t>, this batch of plots, over 100 years old, benefits from a clay and sand terroir with rolled pebbles, bringing finesse and power.</a:t>
            </a:r>
            <a:endParaRPr lang="fr-FR" sz="900" i="1" dirty="0">
              <a:latin typeface="Montserrat" panose="00000500000000000000" pitchFamily="2" charset="0"/>
            </a:endParaRPr>
          </a:p>
        </p:txBody>
      </p:sp>
      <p:sp>
        <p:nvSpPr>
          <p:cNvPr id="36" name="ZoneTexte 35">
            <a:extLst>
              <a:ext uri="{FF2B5EF4-FFF2-40B4-BE49-F238E27FC236}">
                <a16:creationId xmlns:a16="http://schemas.microsoft.com/office/drawing/2014/main" id="{2CA5211D-D133-95FE-485D-667556C3EB47}"/>
              </a:ext>
            </a:extLst>
          </p:cNvPr>
          <p:cNvSpPr txBox="1"/>
          <p:nvPr/>
        </p:nvSpPr>
        <p:spPr>
          <a:xfrm>
            <a:off x="4999322" y="4106284"/>
            <a:ext cx="2502036" cy="1092607"/>
          </a:xfrm>
          <a:prstGeom prst="rect">
            <a:avLst/>
          </a:prstGeom>
          <a:noFill/>
        </p:spPr>
        <p:txBody>
          <a:bodyPr wrap="square" rtlCol="0">
            <a:spAutoFit/>
          </a:bodyPr>
          <a:lstStyle/>
          <a:p>
            <a:r>
              <a:rPr lang="fr-FR" sz="1100" b="1" i="1" dirty="0">
                <a:solidFill>
                  <a:schemeClr val="accent2">
                    <a:lumMod val="75000"/>
                  </a:schemeClr>
                </a:solidFill>
                <a:latin typeface="Book Antiqua" panose="02040602050305030304" pitchFamily="18" charset="0"/>
              </a:rPr>
              <a:t>VIVIFICATION</a:t>
            </a:r>
          </a:p>
          <a:p>
            <a:pPr algn="just"/>
            <a:r>
              <a:rPr lang="en-US" sz="900" i="1" dirty="0">
                <a:latin typeface="Montserrat" panose="00000500000000000000" pitchFamily="2" charset="0"/>
              </a:rPr>
              <a:t>Grapes destemmed in their entirety and vinified partly in truncated wooden vats, the rest in stainless steel tanks. Temperature control. Long vatting period. Only free-run juice is used in the composition of this cuvée.</a:t>
            </a:r>
            <a:endParaRPr lang="fr-FR" sz="900" i="1" dirty="0">
              <a:latin typeface="Montserrat" panose="00000500000000000000" pitchFamily="2" charset="0"/>
            </a:endParaRPr>
          </a:p>
        </p:txBody>
      </p:sp>
      <p:sp>
        <p:nvSpPr>
          <p:cNvPr id="37" name="ZoneTexte 36">
            <a:extLst>
              <a:ext uri="{FF2B5EF4-FFF2-40B4-BE49-F238E27FC236}">
                <a16:creationId xmlns:a16="http://schemas.microsoft.com/office/drawing/2014/main" id="{6157F619-5DFB-2545-8283-B7DC214BB128}"/>
              </a:ext>
            </a:extLst>
          </p:cNvPr>
          <p:cNvSpPr txBox="1"/>
          <p:nvPr/>
        </p:nvSpPr>
        <p:spPr>
          <a:xfrm>
            <a:off x="5015989" y="5196374"/>
            <a:ext cx="2485369" cy="677108"/>
          </a:xfrm>
          <a:prstGeom prst="rect">
            <a:avLst/>
          </a:prstGeom>
          <a:noFill/>
        </p:spPr>
        <p:txBody>
          <a:bodyPr wrap="square" rtlCol="0">
            <a:spAutoFit/>
          </a:bodyPr>
          <a:lstStyle/>
          <a:p>
            <a:r>
              <a:rPr lang="fr-FR" sz="1100" b="1" i="1" dirty="0">
                <a:solidFill>
                  <a:schemeClr val="accent2">
                    <a:lumMod val="75000"/>
                  </a:schemeClr>
                </a:solidFill>
                <a:latin typeface="Book Antiqua" panose="02040602050305030304" pitchFamily="18" charset="0"/>
              </a:rPr>
              <a:t>AGING</a:t>
            </a:r>
          </a:p>
          <a:p>
            <a:pPr algn="just"/>
            <a:r>
              <a:rPr lang="en-US" sz="900" i="1" dirty="0">
                <a:latin typeface="Montserrat" panose="00000500000000000000" pitchFamily="2" charset="0"/>
              </a:rPr>
              <a:t>12 months in demi-</a:t>
            </a:r>
            <a:r>
              <a:rPr lang="en-US" sz="900" i="1" dirty="0" err="1">
                <a:latin typeface="Montserrat" panose="00000500000000000000" pitchFamily="2" charset="0"/>
              </a:rPr>
              <a:t>muids</a:t>
            </a:r>
            <a:r>
              <a:rPr lang="en-US" sz="900" i="1" dirty="0">
                <a:latin typeface="Montserrat" panose="00000500000000000000" pitchFamily="2" charset="0"/>
              </a:rPr>
              <a:t>, </a:t>
            </a:r>
            <a:r>
              <a:rPr lang="en-US" sz="900" i="1" dirty="0" err="1">
                <a:latin typeface="Montserrat" panose="00000500000000000000" pitchFamily="2" charset="0"/>
              </a:rPr>
              <a:t>foudres</a:t>
            </a:r>
            <a:r>
              <a:rPr lang="en-US" sz="900" i="1" dirty="0">
                <a:latin typeface="Montserrat" panose="00000500000000000000" pitchFamily="2" charset="0"/>
              </a:rPr>
              <a:t> and old barrels to coat the tannins and gain in roundness.</a:t>
            </a:r>
            <a:endParaRPr lang="fr-FR" sz="900" i="1" dirty="0">
              <a:latin typeface="Montserrat" panose="00000500000000000000" pitchFamily="2" charset="0"/>
            </a:endParaRPr>
          </a:p>
        </p:txBody>
      </p:sp>
      <p:sp>
        <p:nvSpPr>
          <p:cNvPr id="38" name="ZoneTexte 37">
            <a:extLst>
              <a:ext uri="{FF2B5EF4-FFF2-40B4-BE49-F238E27FC236}">
                <a16:creationId xmlns:a16="http://schemas.microsoft.com/office/drawing/2014/main" id="{939034E1-0DDE-754D-2871-1CA10A92973B}"/>
              </a:ext>
            </a:extLst>
          </p:cNvPr>
          <p:cNvSpPr txBox="1"/>
          <p:nvPr/>
        </p:nvSpPr>
        <p:spPr>
          <a:xfrm>
            <a:off x="5036320" y="5898110"/>
            <a:ext cx="1324402" cy="261610"/>
          </a:xfrm>
          <a:prstGeom prst="rect">
            <a:avLst/>
          </a:prstGeom>
          <a:noFill/>
        </p:spPr>
        <p:txBody>
          <a:bodyPr wrap="none" rtlCol="0">
            <a:spAutoFit/>
          </a:bodyPr>
          <a:lstStyle/>
          <a:p>
            <a:r>
              <a:rPr lang="fr-FR" sz="1100" b="1" i="1" dirty="0">
                <a:solidFill>
                  <a:schemeClr val="accent2">
                    <a:lumMod val="75000"/>
                  </a:schemeClr>
                </a:solidFill>
                <a:latin typeface="Book Antiqua" panose="02040602050305030304" pitchFamily="18" charset="0"/>
              </a:rPr>
              <a:t>TASTING NOTES</a:t>
            </a:r>
          </a:p>
        </p:txBody>
      </p:sp>
      <p:pic>
        <p:nvPicPr>
          <p:cNvPr id="40" name="Image 39" descr="Une image contenant symbole, Police, clipart, logo&#10;&#10;Le contenu généré par l’IA peut être incorrect.">
            <a:extLst>
              <a:ext uri="{FF2B5EF4-FFF2-40B4-BE49-F238E27FC236}">
                <a16:creationId xmlns:a16="http://schemas.microsoft.com/office/drawing/2014/main" id="{849146A7-F9F1-670F-C9D7-28DD88E41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961" y="2803049"/>
            <a:ext cx="288000" cy="288000"/>
          </a:xfrm>
          <a:prstGeom prst="rect">
            <a:avLst/>
          </a:prstGeom>
        </p:spPr>
      </p:pic>
      <p:pic>
        <p:nvPicPr>
          <p:cNvPr id="42" name="Image 41" descr="Une image contenant arme, coup-de-poing américain&#10;&#10;Le contenu généré par l’IA peut être incorrect.">
            <a:extLst>
              <a:ext uri="{FF2B5EF4-FFF2-40B4-BE49-F238E27FC236}">
                <a16:creationId xmlns:a16="http://schemas.microsoft.com/office/drawing/2014/main" id="{BFC0D4CA-7498-EBA4-F5E6-F51593B0CC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036" y="3802211"/>
            <a:ext cx="288000" cy="288000"/>
          </a:xfrm>
          <a:prstGeom prst="rect">
            <a:avLst/>
          </a:prstGeom>
        </p:spPr>
      </p:pic>
      <p:pic>
        <p:nvPicPr>
          <p:cNvPr id="44" name="Image 43" descr="Une image contenant cercle, conception&#10;&#10;Le contenu généré par l’IA peut être incorrect.">
            <a:extLst>
              <a:ext uri="{FF2B5EF4-FFF2-40B4-BE49-F238E27FC236}">
                <a16:creationId xmlns:a16="http://schemas.microsoft.com/office/drawing/2014/main" id="{D73CE580-C01A-AA99-79F1-D543CD88C6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024" y="5175736"/>
            <a:ext cx="288000" cy="288000"/>
          </a:xfrm>
          <a:prstGeom prst="rect">
            <a:avLst/>
          </a:prstGeom>
        </p:spPr>
      </p:pic>
      <p:pic>
        <p:nvPicPr>
          <p:cNvPr id="46" name="Image 45" descr="Une image contenant croquis, cercle, symbole, conception&#10;&#10;Le contenu généré par l’IA peut être incorrect.">
            <a:extLst>
              <a:ext uri="{FF2B5EF4-FFF2-40B4-BE49-F238E27FC236}">
                <a16:creationId xmlns:a16="http://schemas.microsoft.com/office/drawing/2014/main" id="{2DEF9FA8-AD63-675F-55EE-FA4CB1A173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031" y="5967674"/>
            <a:ext cx="288000" cy="288000"/>
          </a:xfrm>
          <a:prstGeom prst="rect">
            <a:avLst/>
          </a:prstGeom>
        </p:spPr>
      </p:pic>
      <p:sp>
        <p:nvSpPr>
          <p:cNvPr id="47" name="ZoneTexte 46">
            <a:extLst>
              <a:ext uri="{FF2B5EF4-FFF2-40B4-BE49-F238E27FC236}">
                <a16:creationId xmlns:a16="http://schemas.microsoft.com/office/drawing/2014/main" id="{450CB908-A7C1-FFF0-2A38-F494E58C0104}"/>
              </a:ext>
            </a:extLst>
          </p:cNvPr>
          <p:cNvSpPr txBox="1"/>
          <p:nvPr/>
        </p:nvSpPr>
        <p:spPr>
          <a:xfrm>
            <a:off x="1747377" y="9654686"/>
            <a:ext cx="4081567" cy="369332"/>
          </a:xfrm>
          <a:prstGeom prst="rect">
            <a:avLst/>
          </a:prstGeom>
          <a:noFill/>
        </p:spPr>
        <p:txBody>
          <a:bodyPr wrap="none" rtlCol="0">
            <a:spAutoFit/>
          </a:bodyPr>
          <a:lstStyle/>
          <a:p>
            <a:pPr algn="ctr"/>
            <a:r>
              <a:rPr lang="fr-FR" sz="900" dirty="0">
                <a:solidFill>
                  <a:schemeClr val="bg1"/>
                </a:solidFill>
                <a:latin typeface="Montserrat" panose="00000500000000000000" pitchFamily="2" charset="0"/>
              </a:rPr>
              <a:t>3 route de Bédarrides – BP 58 – 84230 Châteauneuf-du-Pape Cedex</a:t>
            </a:r>
          </a:p>
          <a:p>
            <a:pPr algn="ctr"/>
            <a:r>
              <a:rPr lang="fr-FR" sz="900" dirty="0">
                <a:solidFill>
                  <a:schemeClr val="bg1"/>
                </a:solidFill>
                <a:latin typeface="Montserrat" panose="00000500000000000000" pitchFamily="2" charset="0"/>
              </a:rPr>
              <a:t>T. 04 90 83 70 28 – contact@famillejeune.fr – www.famillejeune.fr</a:t>
            </a:r>
          </a:p>
        </p:txBody>
      </p:sp>
      <p:sp>
        <p:nvSpPr>
          <p:cNvPr id="4" name="ZoneTexte 3">
            <a:extLst>
              <a:ext uri="{FF2B5EF4-FFF2-40B4-BE49-F238E27FC236}">
                <a16:creationId xmlns:a16="http://schemas.microsoft.com/office/drawing/2014/main" id="{D20010F5-10B9-3AE3-E26A-CCA1CD29C8AE}"/>
              </a:ext>
            </a:extLst>
          </p:cNvPr>
          <p:cNvSpPr txBox="1"/>
          <p:nvPr/>
        </p:nvSpPr>
        <p:spPr>
          <a:xfrm>
            <a:off x="662086" y="6197742"/>
            <a:ext cx="2062646" cy="972959"/>
          </a:xfrm>
          <a:prstGeom prst="rect">
            <a:avLst/>
          </a:prstGeom>
          <a:noFill/>
        </p:spPr>
        <p:txBody>
          <a:bodyPr wrap="square" rtlCol="0">
            <a:spAutoFit/>
          </a:bodyPr>
          <a:lstStyle/>
          <a:p>
            <a:pPr algn="just">
              <a:lnSpc>
                <a:spcPct val="107000"/>
              </a:lnSpc>
              <a:spcAft>
                <a:spcPts val="800"/>
              </a:spcAft>
            </a:pPr>
            <a:r>
              <a:rPr lang="fr-FR" sz="9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Nez dominé par le tabac, le cigare et la groseille. Le palais est vif, détaillé et parfumé. Floral et doux, avec des tannins fins, des fruits bleus sucrés et de la violette.</a:t>
            </a:r>
            <a:endParaRPr lang="fr-FR" sz="900"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A65D6C49-6D24-16B0-8F89-F1F40E3233A9}"/>
              </a:ext>
            </a:extLst>
          </p:cNvPr>
          <p:cNvSpPr txBox="1"/>
          <p:nvPr/>
        </p:nvSpPr>
        <p:spPr>
          <a:xfrm>
            <a:off x="5032179" y="6108514"/>
            <a:ext cx="2469179" cy="646331"/>
          </a:xfrm>
          <a:prstGeom prst="rect">
            <a:avLst/>
          </a:prstGeom>
          <a:noFill/>
        </p:spPr>
        <p:txBody>
          <a:bodyPr wrap="square" rtlCol="0">
            <a:spAutoFit/>
          </a:bodyPr>
          <a:lstStyle/>
          <a:p>
            <a:pPr algn="just"/>
            <a:r>
              <a:rPr lang="en-US" sz="900" i="1" dirty="0">
                <a:latin typeface="Montserrat" panose="00000500000000000000" pitchFamily="2" charset="0"/>
              </a:rPr>
              <a:t>Nose dominated by tobacco, cigar and redcurrant. The palate is lively, detailed and fragrant. Floral and soft, with fine tannins, sweet blue fruit and violet.</a:t>
            </a:r>
            <a:endParaRPr lang="fr-FR" sz="900" i="1" dirty="0">
              <a:latin typeface="Montserrat" panose="00000500000000000000" pitchFamily="2" charset="0"/>
            </a:endParaRPr>
          </a:p>
        </p:txBody>
      </p:sp>
      <p:pic>
        <p:nvPicPr>
          <p:cNvPr id="2" name="image50.png">
            <a:extLst>
              <a:ext uri="{FF2B5EF4-FFF2-40B4-BE49-F238E27FC236}">
                <a16:creationId xmlns:a16="http://schemas.microsoft.com/office/drawing/2014/main" id="{04A9AF7A-AE99-AAD6-11B8-32D02C3A612F}"/>
              </a:ext>
            </a:extLst>
          </p:cNvPr>
          <p:cNvPicPr>
            <a:picLocks noChangeAspect="1"/>
          </p:cNvPicPr>
          <p:nvPr/>
        </p:nvPicPr>
        <p:blipFill>
          <a:blip r:embed="rId8" cstate="print"/>
          <a:stretch>
            <a:fillRect/>
          </a:stretch>
        </p:blipFill>
        <p:spPr>
          <a:xfrm>
            <a:off x="2827616" y="2504101"/>
            <a:ext cx="1846580" cy="6845300"/>
          </a:xfrm>
          <a:prstGeom prst="rect">
            <a:avLst/>
          </a:prstGeom>
        </p:spPr>
      </p:pic>
      <p:sp>
        <p:nvSpPr>
          <p:cNvPr id="3" name="ZoneTexte 2">
            <a:extLst>
              <a:ext uri="{FF2B5EF4-FFF2-40B4-BE49-F238E27FC236}">
                <a16:creationId xmlns:a16="http://schemas.microsoft.com/office/drawing/2014/main" id="{BD47A72F-710A-921A-AEB8-6E0C709A40A6}"/>
              </a:ext>
            </a:extLst>
          </p:cNvPr>
          <p:cNvSpPr txBox="1"/>
          <p:nvPr/>
        </p:nvSpPr>
        <p:spPr>
          <a:xfrm>
            <a:off x="629287" y="2091019"/>
            <a:ext cx="2095445" cy="323165"/>
          </a:xfrm>
          <a:prstGeom prst="rect">
            <a:avLst/>
          </a:prstGeom>
          <a:noFill/>
        </p:spPr>
        <p:txBody>
          <a:bodyPr wrap="none" rtlCol="0">
            <a:spAutoFit/>
          </a:bodyPr>
          <a:lstStyle/>
          <a:p>
            <a:r>
              <a:rPr lang="fr-FR" sz="1500" b="1" dirty="0">
                <a:latin typeface="Book Antiqua" panose="02040602050305030304" pitchFamily="18" charset="0"/>
              </a:rPr>
              <a:t>Cuvée Alexis Establet</a:t>
            </a:r>
          </a:p>
        </p:txBody>
      </p:sp>
      <p:sp>
        <p:nvSpPr>
          <p:cNvPr id="17" name="ZoneTexte 16">
            <a:extLst>
              <a:ext uri="{FF2B5EF4-FFF2-40B4-BE49-F238E27FC236}">
                <a16:creationId xmlns:a16="http://schemas.microsoft.com/office/drawing/2014/main" id="{DD933FBB-D821-5597-A3D1-EAC791AA5F1F}"/>
              </a:ext>
            </a:extLst>
          </p:cNvPr>
          <p:cNvSpPr txBox="1"/>
          <p:nvPr/>
        </p:nvSpPr>
        <p:spPr>
          <a:xfrm>
            <a:off x="681334" y="3825738"/>
            <a:ext cx="1247457" cy="261610"/>
          </a:xfrm>
          <a:prstGeom prst="rect">
            <a:avLst/>
          </a:prstGeom>
          <a:noFill/>
        </p:spPr>
        <p:txBody>
          <a:bodyPr wrap="none" rtlCol="0">
            <a:spAutoFit/>
          </a:bodyPr>
          <a:lstStyle/>
          <a:p>
            <a:r>
              <a:rPr lang="fr-FR" sz="1100" b="1" dirty="0">
                <a:solidFill>
                  <a:schemeClr val="accent2">
                    <a:lumMod val="75000"/>
                  </a:schemeClr>
                </a:solidFill>
                <a:latin typeface="Book Antiqua" panose="02040602050305030304" pitchFamily="18" charset="0"/>
              </a:rPr>
              <a:t>VINIFICATION</a:t>
            </a:r>
          </a:p>
        </p:txBody>
      </p:sp>
      <p:sp>
        <p:nvSpPr>
          <p:cNvPr id="23" name="ZoneTexte 22">
            <a:extLst>
              <a:ext uri="{FF2B5EF4-FFF2-40B4-BE49-F238E27FC236}">
                <a16:creationId xmlns:a16="http://schemas.microsoft.com/office/drawing/2014/main" id="{5715DD05-8973-D030-6E6C-C7699ED23EA1}"/>
              </a:ext>
            </a:extLst>
          </p:cNvPr>
          <p:cNvSpPr txBox="1"/>
          <p:nvPr/>
        </p:nvSpPr>
        <p:spPr>
          <a:xfrm>
            <a:off x="667208" y="4034361"/>
            <a:ext cx="2123136" cy="1061829"/>
          </a:xfrm>
          <a:prstGeom prst="rect">
            <a:avLst/>
          </a:prstGeom>
          <a:noFill/>
        </p:spPr>
        <p:txBody>
          <a:bodyPr wrap="square" rtlCol="0">
            <a:spAutoFit/>
          </a:bodyPr>
          <a:lstStyle/>
          <a:p>
            <a:pPr algn="just"/>
            <a:r>
              <a:rPr lang="fr-FR" sz="900" dirty="0">
                <a:latin typeface="Montserrat" panose="00000500000000000000" pitchFamily="2" charset="0"/>
              </a:rPr>
              <a:t>Vendange éraflée en totalité puis vinifiée en partie en cuve bois tronconique, le reste en cuve inox. Contrôle des températures. Cuvaison longue. Seuls les jus de goutte entrent dans la composition de cette cuvée.</a:t>
            </a:r>
          </a:p>
        </p:txBody>
      </p:sp>
      <p:sp>
        <p:nvSpPr>
          <p:cNvPr id="31" name="ZoneTexte 30">
            <a:extLst>
              <a:ext uri="{FF2B5EF4-FFF2-40B4-BE49-F238E27FC236}">
                <a16:creationId xmlns:a16="http://schemas.microsoft.com/office/drawing/2014/main" id="{79256951-39FB-ED91-36AA-B6F2FD8C4DA7}"/>
              </a:ext>
            </a:extLst>
          </p:cNvPr>
          <p:cNvSpPr txBox="1"/>
          <p:nvPr/>
        </p:nvSpPr>
        <p:spPr>
          <a:xfrm>
            <a:off x="4860870" y="2148511"/>
            <a:ext cx="673594" cy="369332"/>
          </a:xfrm>
          <a:prstGeom prst="rect">
            <a:avLst/>
          </a:prstGeom>
          <a:noFill/>
        </p:spPr>
        <p:txBody>
          <a:bodyPr wrap="square" rtlCol="0">
            <a:spAutoFit/>
          </a:bodyPr>
          <a:lstStyle/>
          <a:p>
            <a:r>
              <a:rPr lang="fr-FR" b="1" dirty="0">
                <a:latin typeface="Montserrat" panose="00000500000000000000" pitchFamily="2" charset="0"/>
              </a:rPr>
              <a:t>16,5</a:t>
            </a:r>
          </a:p>
        </p:txBody>
      </p:sp>
      <p:pic>
        <p:nvPicPr>
          <p:cNvPr id="12" name="Image 11">
            <a:extLst>
              <a:ext uri="{FF2B5EF4-FFF2-40B4-BE49-F238E27FC236}">
                <a16:creationId xmlns:a16="http://schemas.microsoft.com/office/drawing/2014/main" id="{6B404B64-1E29-48BA-C49F-709AC4064301}"/>
              </a:ext>
            </a:extLst>
          </p:cNvPr>
          <p:cNvPicPr>
            <a:picLocks noChangeAspect="1"/>
          </p:cNvPicPr>
          <p:nvPr/>
        </p:nvPicPr>
        <p:blipFill>
          <a:blip r:embed="rId9"/>
          <a:stretch>
            <a:fillRect/>
          </a:stretch>
        </p:blipFill>
        <p:spPr>
          <a:xfrm>
            <a:off x="5630684" y="2168809"/>
            <a:ext cx="1629119" cy="308285"/>
          </a:xfrm>
          <a:prstGeom prst="rect">
            <a:avLst/>
          </a:prstGeom>
        </p:spPr>
      </p:pic>
      <p:sp>
        <p:nvSpPr>
          <p:cNvPr id="16" name="ZoneTexte 15">
            <a:extLst>
              <a:ext uri="{FF2B5EF4-FFF2-40B4-BE49-F238E27FC236}">
                <a16:creationId xmlns:a16="http://schemas.microsoft.com/office/drawing/2014/main" id="{FECBB9A3-373F-E482-4DEA-EFC0747BE009}"/>
              </a:ext>
            </a:extLst>
          </p:cNvPr>
          <p:cNvSpPr txBox="1"/>
          <p:nvPr/>
        </p:nvSpPr>
        <p:spPr>
          <a:xfrm>
            <a:off x="4898970" y="2567611"/>
            <a:ext cx="673594" cy="369332"/>
          </a:xfrm>
          <a:prstGeom prst="rect">
            <a:avLst/>
          </a:prstGeom>
          <a:noFill/>
        </p:spPr>
        <p:txBody>
          <a:bodyPr wrap="square" rtlCol="0">
            <a:spAutoFit/>
          </a:bodyPr>
          <a:lstStyle/>
          <a:p>
            <a:r>
              <a:rPr lang="fr-FR" b="1" dirty="0">
                <a:latin typeface="Montserrat" panose="00000500000000000000" pitchFamily="2" charset="0"/>
              </a:rPr>
              <a:t>94</a:t>
            </a:r>
          </a:p>
        </p:txBody>
      </p:sp>
      <p:pic>
        <p:nvPicPr>
          <p:cNvPr id="1026" name="Picture 2" descr="Jeb Dunnuck – Millésime 2020 – Domaine des Escaravailles">
            <a:extLst>
              <a:ext uri="{FF2B5EF4-FFF2-40B4-BE49-F238E27FC236}">
                <a16:creationId xmlns:a16="http://schemas.microsoft.com/office/drawing/2014/main" id="{96AD9ABA-0A95-0934-1D60-F75B4CAF32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5463" y="2559628"/>
            <a:ext cx="808037" cy="42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59091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308</TotalTime>
  <Words>361</Words>
  <Application>Microsoft Office PowerPoint</Application>
  <PresentationFormat>Personnalisé</PresentationFormat>
  <Paragraphs>32</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Aptos</vt:lpstr>
      <vt:lpstr>Aptos Display</vt:lpstr>
      <vt:lpstr>Arial</vt:lpstr>
      <vt:lpstr>Book Antiqua</vt:lpstr>
      <vt:lpstr>Montserrat</vt:lpstr>
      <vt:lpstr>Montserrat SemiBold</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Emilie VITTECOQ</dc:creator>
  <cp:lastModifiedBy>Justine AUDU</cp:lastModifiedBy>
  <cp:revision>21</cp:revision>
  <dcterms:created xsi:type="dcterms:W3CDTF">2025-02-08T16:43:38Z</dcterms:created>
  <dcterms:modified xsi:type="dcterms:W3CDTF">2025-11-18T08:56:59Z</dcterms:modified>
</cp:coreProperties>
</file>